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310" r:id="rId2"/>
    <p:sldId id="3312" r:id="rId3"/>
    <p:sldId id="312" r:id="rId4"/>
    <p:sldId id="3315" r:id="rId5"/>
    <p:sldId id="323" r:id="rId6"/>
    <p:sldId id="313" r:id="rId7"/>
    <p:sldId id="3311" r:id="rId8"/>
    <p:sldId id="3310" r:id="rId9"/>
    <p:sldId id="3314" r:id="rId10"/>
    <p:sldId id="3313" r:id="rId11"/>
    <p:sldId id="3316" r:id="rId12"/>
    <p:sldId id="3317" r:id="rId13"/>
    <p:sldId id="3318" r:id="rId14"/>
    <p:sldId id="3319" r:id="rId15"/>
    <p:sldId id="3321" r:id="rId16"/>
    <p:sldId id="3322" r:id="rId17"/>
    <p:sldId id="288" r:id="rId18"/>
    <p:sldId id="359" r:id="rId19"/>
    <p:sldId id="3323" r:id="rId20"/>
    <p:sldId id="3325" r:id="rId21"/>
    <p:sldId id="3358" r:id="rId22"/>
    <p:sldId id="3326" r:id="rId23"/>
    <p:sldId id="3327" r:id="rId24"/>
    <p:sldId id="3359" r:id="rId25"/>
    <p:sldId id="321" r:id="rId26"/>
    <p:sldId id="3360" r:id="rId27"/>
    <p:sldId id="3328" r:id="rId28"/>
    <p:sldId id="3329" r:id="rId29"/>
    <p:sldId id="3330" r:id="rId30"/>
    <p:sldId id="3331" r:id="rId31"/>
    <p:sldId id="3333" r:id="rId32"/>
    <p:sldId id="3334" r:id="rId33"/>
    <p:sldId id="3332" r:id="rId34"/>
    <p:sldId id="3335" r:id="rId35"/>
    <p:sldId id="3336" r:id="rId36"/>
    <p:sldId id="3338" r:id="rId37"/>
    <p:sldId id="3339" r:id="rId38"/>
    <p:sldId id="3340" r:id="rId39"/>
    <p:sldId id="3341" r:id="rId40"/>
    <p:sldId id="3342" r:id="rId41"/>
    <p:sldId id="3343" r:id="rId42"/>
    <p:sldId id="3344" r:id="rId43"/>
    <p:sldId id="3345" r:id="rId44"/>
    <p:sldId id="3348" r:id="rId45"/>
    <p:sldId id="3346" r:id="rId46"/>
    <p:sldId id="3347" r:id="rId47"/>
    <p:sldId id="3349" r:id="rId48"/>
    <p:sldId id="3350" r:id="rId49"/>
    <p:sldId id="3351" r:id="rId50"/>
    <p:sldId id="3352" r:id="rId51"/>
    <p:sldId id="3353" r:id="rId52"/>
    <p:sldId id="3354" r:id="rId53"/>
    <p:sldId id="3355" r:id="rId54"/>
    <p:sldId id="264" r:id="rId55"/>
    <p:sldId id="3357" r:id="rId56"/>
  </p:sldIdLst>
  <p:sldSz cx="12192000" cy="6858000"/>
  <p:notesSz cx="10234613" cy="146621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HAN Sebastien" initials="DS" lastIdx="1" clrIdx="0">
    <p:extLst>
      <p:ext uri="{19B8F6BF-5375-455C-9EA6-DF929625EA0E}">
        <p15:presenceInfo xmlns="" xmlns:p15="http://schemas.microsoft.com/office/powerpoint/2012/main" userId="S::sdahan@lecoqsportif.com::1f86fd84-fde2-4bf0-9e7d-65659a1a1ad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0070C0"/>
    <a:srgbClr val="CC0000"/>
    <a:srgbClr val="66FFFF"/>
    <a:srgbClr val="FFDDFD"/>
    <a:srgbClr val="44A737"/>
    <a:srgbClr val="7598FB"/>
    <a:srgbClr val="D9DBDE"/>
    <a:srgbClr val="767171"/>
    <a:srgbClr val="E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71654" autoAdjust="0"/>
  </p:normalViewPr>
  <p:slideViewPr>
    <p:cSldViewPr snapToGrid="0">
      <p:cViewPr varScale="1">
        <p:scale>
          <a:sx n="117" d="100"/>
          <a:sy n="117" d="100"/>
        </p:scale>
        <p:origin x="-294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6" Type="http://schemas.openxmlformats.org/officeDocument/2006/relationships/image" Target="../media/image10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6" Type="http://schemas.openxmlformats.org/officeDocument/2006/relationships/image" Target="../media/image17.png"/><Relationship Id="rId5" Type="http://schemas.openxmlformats.org/officeDocument/2006/relationships/image" Target="../media/image10.svg"/><Relationship Id="rId4" Type="http://schemas.openxmlformats.org/officeDocument/2006/relationships/image" Target="../media/image16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6" Type="http://schemas.openxmlformats.org/officeDocument/2006/relationships/image" Target="../media/image10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6" Type="http://schemas.openxmlformats.org/officeDocument/2006/relationships/image" Target="../media/image17.png"/><Relationship Id="rId5" Type="http://schemas.openxmlformats.org/officeDocument/2006/relationships/image" Target="../media/image10.svg"/><Relationship Id="rId4" Type="http://schemas.openxmlformats.org/officeDocument/2006/relationships/image" Target="../media/image16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D4569D-9B28-4005-87C8-73437C90C5F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A3AE3A-5182-4B95-B0CE-54A88239C3E9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b="1" dirty="0">
              <a:solidFill>
                <a:schemeClr val="accent1">
                  <a:lumMod val="50000"/>
                </a:schemeClr>
              </a:solidFill>
            </a:rPr>
            <a:t>PACIFIC INTERNATIONAL TRADE</a:t>
          </a:r>
          <a:r>
            <a:rPr lang="es-ES" dirty="0">
              <a:solidFill>
                <a:schemeClr val="accent1">
                  <a:lumMod val="50000"/>
                </a:schemeClr>
              </a:solidFill>
            </a:rPr>
            <a:t>,</a:t>
          </a:r>
          <a:r>
            <a:rPr lang="es-ES" dirty="0"/>
            <a:t> ha definido la estructuración y desarrollo del presente Sistema de Gestión de Seguridad y Salud en el Trabajo, con el </a:t>
          </a:r>
          <a:r>
            <a:rPr lang="es-ES" b="1" dirty="0">
              <a:solidFill>
                <a:schemeClr val="accent1">
                  <a:lumMod val="50000"/>
                </a:schemeClr>
              </a:solidFill>
            </a:rPr>
            <a:t>objeto de prevenir riesgos laborales, garantizando un alto nivel de bienestar físico y mental en todos sus empleados, contratistas y temporales </a:t>
          </a:r>
          <a:r>
            <a:rPr lang="es-ES" dirty="0"/>
            <a:t>y contribuir al mejoramiento de los índices de eficiencia de las actividades de la empresa.</a:t>
          </a:r>
          <a:endParaRPr lang="en-US" dirty="0"/>
        </a:p>
      </dgm:t>
    </dgm:pt>
    <dgm:pt modelId="{65BA5A20-8B9C-4F28-887E-9C0E70C37946}" type="parTrans" cxnId="{BE10E653-C4A6-4A11-AA1D-68D027D2892E}">
      <dgm:prSet/>
      <dgm:spPr/>
      <dgm:t>
        <a:bodyPr/>
        <a:lstStyle/>
        <a:p>
          <a:endParaRPr lang="en-US"/>
        </a:p>
      </dgm:t>
    </dgm:pt>
    <dgm:pt modelId="{33AD8589-D100-4F0E-9694-2C8F79100C23}" type="sibTrans" cxnId="{BE10E653-C4A6-4A11-AA1D-68D027D2892E}">
      <dgm:prSet/>
      <dgm:spPr/>
      <dgm:t>
        <a:bodyPr/>
        <a:lstStyle/>
        <a:p>
          <a:endParaRPr lang="en-US"/>
        </a:p>
      </dgm:t>
    </dgm:pt>
    <dgm:pt modelId="{134A10B7-5C9C-4768-B006-D07DEF1CB514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b="1" dirty="0">
              <a:solidFill>
                <a:schemeClr val="accent1">
                  <a:lumMod val="50000"/>
                </a:schemeClr>
              </a:solidFill>
            </a:rPr>
            <a:t>Su implementación requiere el compromiso y colaboración de todos los trabajadores,</a:t>
          </a:r>
          <a:r>
            <a:rPr lang="es-ES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es-ES" dirty="0"/>
            <a:t>para poder llevar a cabo todas las actividades aquí planteadas basadas en el pilar del mejoramiento continuo y en la gestión de los siguientes principios:</a:t>
          </a:r>
          <a:endParaRPr lang="en-US" dirty="0"/>
        </a:p>
      </dgm:t>
    </dgm:pt>
    <dgm:pt modelId="{9C27B690-E96C-4D28-82E4-B0C74B8AFE76}" type="parTrans" cxnId="{DD94DD5E-111A-4283-BB30-ACEBAB544EFC}">
      <dgm:prSet/>
      <dgm:spPr/>
      <dgm:t>
        <a:bodyPr/>
        <a:lstStyle/>
        <a:p>
          <a:endParaRPr lang="en-US"/>
        </a:p>
      </dgm:t>
    </dgm:pt>
    <dgm:pt modelId="{C398403E-082F-4A6E-8C99-ED6146B499E0}" type="sibTrans" cxnId="{DD94DD5E-111A-4283-BB30-ACEBAB544EFC}">
      <dgm:prSet/>
      <dgm:spPr/>
      <dgm:t>
        <a:bodyPr/>
        <a:lstStyle/>
        <a:p>
          <a:endParaRPr lang="en-US"/>
        </a:p>
      </dgm:t>
    </dgm:pt>
    <dgm:pt modelId="{CDDA4999-9F6B-4274-8AAC-AEE335531AAA}" type="pres">
      <dgm:prSet presAssocID="{90D4569D-9B28-4005-87C8-73437C90C5FA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25D5AC1-5A91-4EFE-94E5-BE491F5CED2E}" type="pres">
      <dgm:prSet presAssocID="{11A3AE3A-5182-4B95-B0CE-54A88239C3E9}" presName="compNode" presStyleCnt="0"/>
      <dgm:spPr/>
    </dgm:pt>
    <dgm:pt modelId="{9500D3F9-11E8-4CB3-95BB-0720E5261677}" type="pres">
      <dgm:prSet presAssocID="{11A3AE3A-5182-4B95-B0CE-54A88239C3E9}" presName="bgRect" presStyleLbl="bgShp" presStyleIdx="0" presStyleCnt="2"/>
      <dgm:spPr/>
    </dgm:pt>
    <dgm:pt modelId="{4FDC1A99-1315-423B-89F6-0E96145DBBE2}" type="pres">
      <dgm:prSet presAssocID="{11A3AE3A-5182-4B95-B0CE-54A88239C3E9}" presName="iconRect" presStyleLbl="node1" presStyleIdx="0" presStyleCnt="2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pretón de manos"/>
        </a:ext>
      </dgm:extLst>
    </dgm:pt>
    <dgm:pt modelId="{AF922878-DB2A-4CE5-BE47-4E436F023CD4}" type="pres">
      <dgm:prSet presAssocID="{11A3AE3A-5182-4B95-B0CE-54A88239C3E9}" presName="spaceRect" presStyleCnt="0"/>
      <dgm:spPr/>
    </dgm:pt>
    <dgm:pt modelId="{21871ED7-FB57-4E13-A580-7877DE2C4723}" type="pres">
      <dgm:prSet presAssocID="{11A3AE3A-5182-4B95-B0CE-54A88239C3E9}" presName="parTx" presStyleLbl="revTx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D22944C4-FD1B-4576-89C7-BF2F3C42E3C0}" type="pres">
      <dgm:prSet presAssocID="{33AD8589-D100-4F0E-9694-2C8F79100C23}" presName="sibTrans" presStyleCnt="0"/>
      <dgm:spPr/>
    </dgm:pt>
    <dgm:pt modelId="{7BE41961-DFAE-4952-8C14-E18B7D4A985A}" type="pres">
      <dgm:prSet presAssocID="{134A10B7-5C9C-4768-B006-D07DEF1CB514}" presName="compNode" presStyleCnt="0"/>
      <dgm:spPr/>
    </dgm:pt>
    <dgm:pt modelId="{4865DC55-AEF5-4EBB-90F8-2F51B215DA5F}" type="pres">
      <dgm:prSet presAssocID="{134A10B7-5C9C-4768-B006-D07DEF1CB514}" presName="bgRect" presStyleLbl="bgShp" presStyleIdx="1" presStyleCnt="2"/>
      <dgm:spPr/>
    </dgm:pt>
    <dgm:pt modelId="{B33E3C49-12AA-4B1B-8910-9151B97FB36A}" type="pres">
      <dgm:prSet presAssocID="{134A10B7-5C9C-4768-B006-D07DEF1CB514}" presName="iconRect" presStyleLbl="node1" presStyleIdx="1" presStyleCnt="2"/>
      <dgm:spPr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Grupo"/>
        </a:ext>
      </dgm:extLst>
    </dgm:pt>
    <dgm:pt modelId="{45782DEA-85D2-46E4-B10B-603BBF0ACD7D}" type="pres">
      <dgm:prSet presAssocID="{134A10B7-5C9C-4768-B006-D07DEF1CB514}" presName="spaceRect" presStyleCnt="0"/>
      <dgm:spPr/>
    </dgm:pt>
    <dgm:pt modelId="{46794678-1474-4525-A33A-526B6F66A26F}" type="pres">
      <dgm:prSet presAssocID="{134A10B7-5C9C-4768-B006-D07DEF1CB514}" presName="parTx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</dgm:ptLst>
  <dgm:cxnLst>
    <dgm:cxn modelId="{84250799-D3CF-49E3-9474-580EAD4B1FF8}" type="presOf" srcId="{11A3AE3A-5182-4B95-B0CE-54A88239C3E9}" destId="{21871ED7-FB57-4E13-A580-7877DE2C4723}" srcOrd="0" destOrd="0" presId="urn:microsoft.com/office/officeart/2018/2/layout/IconVerticalSolidList"/>
    <dgm:cxn modelId="{BE10E653-C4A6-4A11-AA1D-68D027D2892E}" srcId="{90D4569D-9B28-4005-87C8-73437C90C5FA}" destId="{11A3AE3A-5182-4B95-B0CE-54A88239C3E9}" srcOrd="0" destOrd="0" parTransId="{65BA5A20-8B9C-4F28-887E-9C0E70C37946}" sibTransId="{33AD8589-D100-4F0E-9694-2C8F79100C23}"/>
    <dgm:cxn modelId="{1B0BD2B6-0A12-4C4F-9C19-AF795144ABB9}" type="presOf" srcId="{90D4569D-9B28-4005-87C8-73437C90C5FA}" destId="{CDDA4999-9F6B-4274-8AAC-AEE335531AAA}" srcOrd="0" destOrd="0" presId="urn:microsoft.com/office/officeart/2018/2/layout/IconVerticalSolidList"/>
    <dgm:cxn modelId="{A19A29D8-221F-4F37-87B1-34C9A7C2142A}" type="presOf" srcId="{134A10B7-5C9C-4768-B006-D07DEF1CB514}" destId="{46794678-1474-4525-A33A-526B6F66A26F}" srcOrd="0" destOrd="0" presId="urn:microsoft.com/office/officeart/2018/2/layout/IconVerticalSolidList"/>
    <dgm:cxn modelId="{DD94DD5E-111A-4283-BB30-ACEBAB544EFC}" srcId="{90D4569D-9B28-4005-87C8-73437C90C5FA}" destId="{134A10B7-5C9C-4768-B006-D07DEF1CB514}" srcOrd="1" destOrd="0" parTransId="{9C27B690-E96C-4D28-82E4-B0C74B8AFE76}" sibTransId="{C398403E-082F-4A6E-8C99-ED6146B499E0}"/>
    <dgm:cxn modelId="{9190EBA9-9D55-4C91-A6D1-E9534E592F44}" type="presParOf" srcId="{CDDA4999-9F6B-4274-8AAC-AEE335531AAA}" destId="{825D5AC1-5A91-4EFE-94E5-BE491F5CED2E}" srcOrd="0" destOrd="0" presId="urn:microsoft.com/office/officeart/2018/2/layout/IconVerticalSolidList"/>
    <dgm:cxn modelId="{ED6C8542-A8E5-40EA-8D3F-28C2F67E6743}" type="presParOf" srcId="{825D5AC1-5A91-4EFE-94E5-BE491F5CED2E}" destId="{9500D3F9-11E8-4CB3-95BB-0720E5261677}" srcOrd="0" destOrd="0" presId="urn:microsoft.com/office/officeart/2018/2/layout/IconVerticalSolidList"/>
    <dgm:cxn modelId="{0A4F7A6C-EFE6-4FB9-A564-3B1D79E7D760}" type="presParOf" srcId="{825D5AC1-5A91-4EFE-94E5-BE491F5CED2E}" destId="{4FDC1A99-1315-423B-89F6-0E96145DBBE2}" srcOrd="1" destOrd="0" presId="urn:microsoft.com/office/officeart/2018/2/layout/IconVerticalSolidList"/>
    <dgm:cxn modelId="{80F45E81-3FE7-47B9-8EBE-CC4929167878}" type="presParOf" srcId="{825D5AC1-5A91-4EFE-94E5-BE491F5CED2E}" destId="{AF922878-DB2A-4CE5-BE47-4E436F023CD4}" srcOrd="2" destOrd="0" presId="urn:microsoft.com/office/officeart/2018/2/layout/IconVerticalSolidList"/>
    <dgm:cxn modelId="{0178FC23-250D-4423-BB6B-3771DD79F929}" type="presParOf" srcId="{825D5AC1-5A91-4EFE-94E5-BE491F5CED2E}" destId="{21871ED7-FB57-4E13-A580-7877DE2C4723}" srcOrd="3" destOrd="0" presId="urn:microsoft.com/office/officeart/2018/2/layout/IconVerticalSolidList"/>
    <dgm:cxn modelId="{FD45B466-7A24-4BE6-A91D-032D7E2B29C8}" type="presParOf" srcId="{CDDA4999-9F6B-4274-8AAC-AEE335531AAA}" destId="{D22944C4-FD1B-4576-89C7-BF2F3C42E3C0}" srcOrd="1" destOrd="0" presId="urn:microsoft.com/office/officeart/2018/2/layout/IconVerticalSolidList"/>
    <dgm:cxn modelId="{0FB38BCF-0AD0-4B5F-AC95-7C0224744D81}" type="presParOf" srcId="{CDDA4999-9F6B-4274-8AAC-AEE335531AAA}" destId="{7BE41961-DFAE-4952-8C14-E18B7D4A985A}" srcOrd="2" destOrd="0" presId="urn:microsoft.com/office/officeart/2018/2/layout/IconVerticalSolidList"/>
    <dgm:cxn modelId="{6C589609-3614-43B3-AFA9-A3A33A23DC38}" type="presParOf" srcId="{7BE41961-DFAE-4952-8C14-E18B7D4A985A}" destId="{4865DC55-AEF5-4EBB-90F8-2F51B215DA5F}" srcOrd="0" destOrd="0" presId="urn:microsoft.com/office/officeart/2018/2/layout/IconVerticalSolidList"/>
    <dgm:cxn modelId="{B457FBCE-EB27-426C-8D14-B4B5D89097EC}" type="presParOf" srcId="{7BE41961-DFAE-4952-8C14-E18B7D4A985A}" destId="{B33E3C49-12AA-4B1B-8910-9151B97FB36A}" srcOrd="1" destOrd="0" presId="urn:microsoft.com/office/officeart/2018/2/layout/IconVerticalSolidList"/>
    <dgm:cxn modelId="{8FDFBCF7-817C-4AB0-AB13-B05B0ACE0515}" type="presParOf" srcId="{7BE41961-DFAE-4952-8C14-E18B7D4A985A}" destId="{45782DEA-85D2-46E4-B10B-603BBF0ACD7D}" srcOrd="2" destOrd="0" presId="urn:microsoft.com/office/officeart/2018/2/layout/IconVerticalSolidList"/>
    <dgm:cxn modelId="{B0A4C172-1D2E-41CB-8250-ADF91A50E4CA}" type="presParOf" srcId="{7BE41961-DFAE-4952-8C14-E18B7D4A985A}" destId="{46794678-1474-4525-A33A-526B6F66A26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CED4AB1-5E35-4E1D-9275-FFFF0B69A41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B6F4105-3E9A-4E2B-A882-218B9E2E8671}">
      <dgm:prSet/>
      <dgm:spPr/>
      <dgm:t>
        <a:bodyPr/>
        <a:lstStyle/>
        <a:p>
          <a:r>
            <a:rPr lang="es-CO" b="1"/>
            <a:t>DURANTE </a:t>
          </a:r>
          <a:endParaRPr lang="en-US"/>
        </a:p>
      </dgm:t>
    </dgm:pt>
    <dgm:pt modelId="{03F3D616-84D3-4CCC-B5EE-4C06F746B139}" type="parTrans" cxnId="{AABA3E5A-5A82-48D1-8C00-92578193421E}">
      <dgm:prSet/>
      <dgm:spPr/>
      <dgm:t>
        <a:bodyPr/>
        <a:lstStyle/>
        <a:p>
          <a:endParaRPr lang="en-US"/>
        </a:p>
      </dgm:t>
    </dgm:pt>
    <dgm:pt modelId="{9276B8CB-39EE-44C3-B39C-D1EFA911E000}" type="sibTrans" cxnId="{AABA3E5A-5A82-48D1-8C00-92578193421E}">
      <dgm:prSet/>
      <dgm:spPr/>
      <dgm:t>
        <a:bodyPr/>
        <a:lstStyle/>
        <a:p>
          <a:endParaRPr lang="en-US"/>
        </a:p>
      </dgm:t>
    </dgm:pt>
    <dgm:pt modelId="{82E772D9-0B98-4A5E-B0FB-6A202ECBB4A8}">
      <dgm:prSet/>
      <dgm:spPr/>
      <dgm:t>
        <a:bodyPr/>
        <a:lstStyle/>
        <a:p>
          <a:r>
            <a:rPr lang="es-CO"/>
            <a:t>Conserve la calma </a:t>
          </a:r>
          <a:endParaRPr lang="en-US"/>
        </a:p>
      </dgm:t>
    </dgm:pt>
    <dgm:pt modelId="{01B491F2-19FB-417C-AB53-3FFA7021888A}" type="parTrans" cxnId="{09152F92-7EC2-44C0-AFF8-44AECD04EF7A}">
      <dgm:prSet/>
      <dgm:spPr/>
      <dgm:t>
        <a:bodyPr/>
        <a:lstStyle/>
        <a:p>
          <a:endParaRPr lang="en-US"/>
        </a:p>
      </dgm:t>
    </dgm:pt>
    <dgm:pt modelId="{67E460BA-FDB3-4CB5-9C0E-3F07BD112588}" type="sibTrans" cxnId="{09152F92-7EC2-44C0-AFF8-44AECD04EF7A}">
      <dgm:prSet/>
      <dgm:spPr/>
      <dgm:t>
        <a:bodyPr/>
        <a:lstStyle/>
        <a:p>
          <a:endParaRPr lang="en-US"/>
        </a:p>
      </dgm:t>
    </dgm:pt>
    <dgm:pt modelId="{DE764F9B-E0A1-495F-A49F-F700D482F7CE}">
      <dgm:prSet/>
      <dgm:spPr/>
      <dgm:t>
        <a:bodyPr/>
        <a:lstStyle/>
        <a:p>
          <a:r>
            <a:rPr lang="es-CO"/>
            <a:t>Si se trata de fuego y tiene el conocimiento intente apagar cualquier fuego incipiente de lo contrario no realice ninguna maniobra e informe al brigadista más cercano.</a:t>
          </a:r>
          <a:endParaRPr lang="en-US"/>
        </a:p>
      </dgm:t>
    </dgm:pt>
    <dgm:pt modelId="{48F93F70-0BC0-41BC-88D7-455F5557EE63}" type="parTrans" cxnId="{FEBCE98A-2BFE-4FC8-BA64-EFC9217352BB}">
      <dgm:prSet/>
      <dgm:spPr/>
      <dgm:t>
        <a:bodyPr/>
        <a:lstStyle/>
        <a:p>
          <a:endParaRPr lang="en-US"/>
        </a:p>
      </dgm:t>
    </dgm:pt>
    <dgm:pt modelId="{BDD16F10-C91C-4724-AF91-51AE5792AA2A}" type="sibTrans" cxnId="{FEBCE98A-2BFE-4FC8-BA64-EFC9217352BB}">
      <dgm:prSet/>
      <dgm:spPr/>
      <dgm:t>
        <a:bodyPr/>
        <a:lstStyle/>
        <a:p>
          <a:endParaRPr lang="en-US"/>
        </a:p>
      </dgm:t>
    </dgm:pt>
    <dgm:pt modelId="{FF0055D1-9F68-43BA-A7E8-883448DB2789}">
      <dgm:prSet/>
      <dgm:spPr/>
      <dgm:t>
        <a:bodyPr/>
        <a:lstStyle/>
        <a:p>
          <a:r>
            <a:rPr lang="es-CO"/>
            <a:t>Si se encuentra en un lugar lleno de humo desplácese agachado y cubriendo nariz y boca con un pañuelo húmedo. </a:t>
          </a:r>
          <a:endParaRPr lang="en-US"/>
        </a:p>
      </dgm:t>
    </dgm:pt>
    <dgm:pt modelId="{68E21ACF-4B57-414B-9482-89709F06F39E}" type="parTrans" cxnId="{F8A7BD49-C23B-40C2-9D5E-FC05C10DED51}">
      <dgm:prSet/>
      <dgm:spPr/>
      <dgm:t>
        <a:bodyPr/>
        <a:lstStyle/>
        <a:p>
          <a:endParaRPr lang="en-US"/>
        </a:p>
      </dgm:t>
    </dgm:pt>
    <dgm:pt modelId="{5E7E6B25-8BBB-447A-8EFB-7072E2573314}" type="sibTrans" cxnId="{F8A7BD49-C23B-40C2-9D5E-FC05C10DED51}">
      <dgm:prSet/>
      <dgm:spPr/>
      <dgm:t>
        <a:bodyPr/>
        <a:lstStyle/>
        <a:p>
          <a:endParaRPr lang="en-US"/>
        </a:p>
      </dgm:t>
    </dgm:pt>
    <dgm:pt modelId="{08103645-61F9-472F-A447-107E6F330D73}">
      <dgm:prSet/>
      <dgm:spPr/>
      <dgm:t>
        <a:bodyPr/>
        <a:lstStyle/>
        <a:p>
          <a:r>
            <a:rPr lang="es-CO"/>
            <a:t>Escuche con atención y siga las instrucciones dadas por el brigadista. </a:t>
          </a:r>
          <a:endParaRPr lang="en-US"/>
        </a:p>
      </dgm:t>
    </dgm:pt>
    <dgm:pt modelId="{767FF494-EFA0-4CEE-80AB-A8335410FE00}" type="parTrans" cxnId="{ACAB9064-2631-45B1-980A-31CD2096438A}">
      <dgm:prSet/>
      <dgm:spPr/>
      <dgm:t>
        <a:bodyPr/>
        <a:lstStyle/>
        <a:p>
          <a:endParaRPr lang="en-US"/>
        </a:p>
      </dgm:t>
    </dgm:pt>
    <dgm:pt modelId="{06195CA3-BBEE-4DC4-B6B5-AC500B4111E1}" type="sibTrans" cxnId="{ACAB9064-2631-45B1-980A-31CD2096438A}">
      <dgm:prSet/>
      <dgm:spPr/>
      <dgm:t>
        <a:bodyPr/>
        <a:lstStyle/>
        <a:p>
          <a:endParaRPr lang="en-US"/>
        </a:p>
      </dgm:t>
    </dgm:pt>
    <dgm:pt modelId="{ABA205E6-AD1B-4387-A314-A7E4E4F22576}">
      <dgm:prSet/>
      <dgm:spPr/>
      <dgm:t>
        <a:bodyPr/>
        <a:lstStyle/>
        <a:p>
          <a:r>
            <a:rPr lang="es-CO"/>
            <a:t>Siempre utilice las escaleras en vez del ascensor </a:t>
          </a:r>
          <a:endParaRPr lang="en-US"/>
        </a:p>
      </dgm:t>
    </dgm:pt>
    <dgm:pt modelId="{77B4DAA5-0604-4E60-9476-513640960BDA}" type="parTrans" cxnId="{E35BCFDB-DF5C-4C56-9D75-8C674CBB32C0}">
      <dgm:prSet/>
      <dgm:spPr/>
      <dgm:t>
        <a:bodyPr/>
        <a:lstStyle/>
        <a:p>
          <a:endParaRPr lang="en-US"/>
        </a:p>
      </dgm:t>
    </dgm:pt>
    <dgm:pt modelId="{34DDB613-3455-451C-ADC5-F796FD26B212}" type="sibTrans" cxnId="{E35BCFDB-DF5C-4C56-9D75-8C674CBB32C0}">
      <dgm:prSet/>
      <dgm:spPr/>
      <dgm:t>
        <a:bodyPr/>
        <a:lstStyle/>
        <a:p>
          <a:endParaRPr lang="en-US"/>
        </a:p>
      </dgm:t>
    </dgm:pt>
    <dgm:pt modelId="{EA181104-8EC8-45CF-82FE-B48A5F7851D9}">
      <dgm:prSet/>
      <dgm:spPr/>
      <dgm:t>
        <a:bodyPr/>
        <a:lstStyle/>
        <a:p>
          <a:r>
            <a:rPr lang="es-CO"/>
            <a:t>Siga las rutas de evacuación establecidas y no corra.</a:t>
          </a:r>
          <a:endParaRPr lang="en-US"/>
        </a:p>
      </dgm:t>
    </dgm:pt>
    <dgm:pt modelId="{B8E83615-4EC0-4468-8529-1A9EB8CA293B}" type="parTrans" cxnId="{9CEA80EB-8A3C-4AB4-95BE-0514504A5A74}">
      <dgm:prSet/>
      <dgm:spPr/>
      <dgm:t>
        <a:bodyPr/>
        <a:lstStyle/>
        <a:p>
          <a:endParaRPr lang="en-US"/>
        </a:p>
      </dgm:t>
    </dgm:pt>
    <dgm:pt modelId="{C8732550-289C-4F42-8D90-5AAA5730145B}" type="sibTrans" cxnId="{9CEA80EB-8A3C-4AB4-95BE-0514504A5A74}">
      <dgm:prSet/>
      <dgm:spPr/>
      <dgm:t>
        <a:bodyPr/>
        <a:lstStyle/>
        <a:p>
          <a:endParaRPr lang="en-US"/>
        </a:p>
      </dgm:t>
    </dgm:pt>
    <dgm:pt modelId="{7589D5F5-2079-46DA-BF38-29F32850C552}">
      <dgm:prSet/>
      <dgm:spPr/>
      <dgm:t>
        <a:bodyPr/>
        <a:lstStyle/>
        <a:p>
          <a:r>
            <a:rPr lang="es-CO"/>
            <a:t>No regrese al lugar de la emergencia bajo ninguna circunstancia </a:t>
          </a:r>
          <a:endParaRPr lang="en-US"/>
        </a:p>
      </dgm:t>
    </dgm:pt>
    <dgm:pt modelId="{F189313C-BF99-4E48-A6C7-4BC435145905}" type="parTrans" cxnId="{CD980A29-7440-489E-8651-548C7C3C2CEB}">
      <dgm:prSet/>
      <dgm:spPr/>
      <dgm:t>
        <a:bodyPr/>
        <a:lstStyle/>
        <a:p>
          <a:endParaRPr lang="en-US"/>
        </a:p>
      </dgm:t>
    </dgm:pt>
    <dgm:pt modelId="{FE262BDB-E16A-4B69-9840-E5FA4FE3941E}" type="sibTrans" cxnId="{CD980A29-7440-489E-8651-548C7C3C2CEB}">
      <dgm:prSet/>
      <dgm:spPr/>
      <dgm:t>
        <a:bodyPr/>
        <a:lstStyle/>
        <a:p>
          <a:endParaRPr lang="en-US"/>
        </a:p>
      </dgm:t>
    </dgm:pt>
    <dgm:pt modelId="{226F9D61-99FD-42BC-8D41-5C3C16E9B277}">
      <dgm:prSet/>
      <dgm:spPr/>
      <dgm:t>
        <a:bodyPr/>
        <a:lstStyle/>
        <a:p>
          <a:r>
            <a:rPr lang="es-CO"/>
            <a:t>En caso de sismo proteja su cabeza con sus brazos y aléjese de objetos que puedan caer. (estanterías, cuadros, productos )</a:t>
          </a:r>
          <a:endParaRPr lang="en-US"/>
        </a:p>
      </dgm:t>
    </dgm:pt>
    <dgm:pt modelId="{5C62001E-8D2A-43B9-8EF1-98B5D6165D80}" type="parTrans" cxnId="{9696E9B9-CF53-4153-911C-66A23A0C6DEC}">
      <dgm:prSet/>
      <dgm:spPr/>
      <dgm:t>
        <a:bodyPr/>
        <a:lstStyle/>
        <a:p>
          <a:endParaRPr lang="en-US"/>
        </a:p>
      </dgm:t>
    </dgm:pt>
    <dgm:pt modelId="{D37521FF-3472-469A-A2D4-98277EB77FA1}" type="sibTrans" cxnId="{9696E9B9-CF53-4153-911C-66A23A0C6DEC}">
      <dgm:prSet/>
      <dgm:spPr/>
      <dgm:t>
        <a:bodyPr/>
        <a:lstStyle/>
        <a:p>
          <a:endParaRPr lang="en-US"/>
        </a:p>
      </dgm:t>
    </dgm:pt>
    <dgm:pt modelId="{104F45BC-9958-4263-B283-EA7CA5880976}" type="pres">
      <dgm:prSet presAssocID="{FCED4AB1-5E35-4E1D-9275-FFFF0B69A41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6595511-B043-43B4-BB35-7CBEEF7F8BA5}" type="pres">
      <dgm:prSet presAssocID="{2B6F4105-3E9A-4E2B-A882-218B9E2E867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F7ED125-89C5-4841-BC66-A7A4FF5AD58D}" type="pres">
      <dgm:prSet presAssocID="{2B6F4105-3E9A-4E2B-A882-218B9E2E8671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1966A2B-D3B6-4B89-B4B8-6A861BEBC1BB}" type="presOf" srcId="{EA181104-8EC8-45CF-82FE-B48A5F7851D9}" destId="{3F7ED125-89C5-4841-BC66-A7A4FF5AD58D}" srcOrd="0" destOrd="5" presId="urn:microsoft.com/office/officeart/2005/8/layout/vList2"/>
    <dgm:cxn modelId="{B8104430-9298-4B08-81B2-BD3A661666BD}" type="presOf" srcId="{DE764F9B-E0A1-495F-A49F-F700D482F7CE}" destId="{3F7ED125-89C5-4841-BC66-A7A4FF5AD58D}" srcOrd="0" destOrd="1" presId="urn:microsoft.com/office/officeart/2005/8/layout/vList2"/>
    <dgm:cxn modelId="{9CEA80EB-8A3C-4AB4-95BE-0514504A5A74}" srcId="{2B6F4105-3E9A-4E2B-A882-218B9E2E8671}" destId="{EA181104-8EC8-45CF-82FE-B48A5F7851D9}" srcOrd="5" destOrd="0" parTransId="{B8E83615-4EC0-4468-8529-1A9EB8CA293B}" sibTransId="{C8732550-289C-4F42-8D90-5AAA5730145B}"/>
    <dgm:cxn modelId="{F8A7BD49-C23B-40C2-9D5E-FC05C10DED51}" srcId="{2B6F4105-3E9A-4E2B-A882-218B9E2E8671}" destId="{FF0055D1-9F68-43BA-A7E8-883448DB2789}" srcOrd="2" destOrd="0" parTransId="{68E21ACF-4B57-414B-9482-89709F06F39E}" sibTransId="{5E7E6B25-8BBB-447A-8EFB-7072E2573314}"/>
    <dgm:cxn modelId="{150060CB-944C-4E05-B9A1-1DCC5E19B06F}" type="presOf" srcId="{226F9D61-99FD-42BC-8D41-5C3C16E9B277}" destId="{3F7ED125-89C5-4841-BC66-A7A4FF5AD58D}" srcOrd="0" destOrd="7" presId="urn:microsoft.com/office/officeart/2005/8/layout/vList2"/>
    <dgm:cxn modelId="{C83395A1-4C23-4525-A690-C1063288BE5A}" type="presOf" srcId="{ABA205E6-AD1B-4387-A314-A7E4E4F22576}" destId="{3F7ED125-89C5-4841-BC66-A7A4FF5AD58D}" srcOrd="0" destOrd="4" presId="urn:microsoft.com/office/officeart/2005/8/layout/vList2"/>
    <dgm:cxn modelId="{CACFB8E3-BE04-48D6-8D0C-BF6E7977BADC}" type="presOf" srcId="{2B6F4105-3E9A-4E2B-A882-218B9E2E8671}" destId="{76595511-B043-43B4-BB35-7CBEEF7F8BA5}" srcOrd="0" destOrd="0" presId="urn:microsoft.com/office/officeart/2005/8/layout/vList2"/>
    <dgm:cxn modelId="{CD980A29-7440-489E-8651-548C7C3C2CEB}" srcId="{2B6F4105-3E9A-4E2B-A882-218B9E2E8671}" destId="{7589D5F5-2079-46DA-BF38-29F32850C552}" srcOrd="6" destOrd="0" parTransId="{F189313C-BF99-4E48-A6C7-4BC435145905}" sibTransId="{FE262BDB-E16A-4B69-9840-E5FA4FE3941E}"/>
    <dgm:cxn modelId="{6BB23B19-6D10-4281-A9BD-E898B59A7ECF}" type="presOf" srcId="{FCED4AB1-5E35-4E1D-9275-FFFF0B69A41B}" destId="{104F45BC-9958-4263-B283-EA7CA5880976}" srcOrd="0" destOrd="0" presId="urn:microsoft.com/office/officeart/2005/8/layout/vList2"/>
    <dgm:cxn modelId="{09152F92-7EC2-44C0-AFF8-44AECD04EF7A}" srcId="{2B6F4105-3E9A-4E2B-A882-218B9E2E8671}" destId="{82E772D9-0B98-4A5E-B0FB-6A202ECBB4A8}" srcOrd="0" destOrd="0" parTransId="{01B491F2-19FB-417C-AB53-3FFA7021888A}" sibTransId="{67E460BA-FDB3-4CB5-9C0E-3F07BD112588}"/>
    <dgm:cxn modelId="{9696E9B9-CF53-4153-911C-66A23A0C6DEC}" srcId="{2B6F4105-3E9A-4E2B-A882-218B9E2E8671}" destId="{226F9D61-99FD-42BC-8D41-5C3C16E9B277}" srcOrd="7" destOrd="0" parTransId="{5C62001E-8D2A-43B9-8EF1-98B5D6165D80}" sibTransId="{D37521FF-3472-469A-A2D4-98277EB77FA1}"/>
    <dgm:cxn modelId="{ACAB9064-2631-45B1-980A-31CD2096438A}" srcId="{2B6F4105-3E9A-4E2B-A882-218B9E2E8671}" destId="{08103645-61F9-472F-A447-107E6F330D73}" srcOrd="3" destOrd="0" parTransId="{767FF494-EFA0-4CEE-80AB-A8335410FE00}" sibTransId="{06195CA3-BBEE-4DC4-B6B5-AC500B4111E1}"/>
    <dgm:cxn modelId="{FEBCE98A-2BFE-4FC8-BA64-EFC9217352BB}" srcId="{2B6F4105-3E9A-4E2B-A882-218B9E2E8671}" destId="{DE764F9B-E0A1-495F-A49F-F700D482F7CE}" srcOrd="1" destOrd="0" parTransId="{48F93F70-0BC0-41BC-88D7-455F5557EE63}" sibTransId="{BDD16F10-C91C-4724-AF91-51AE5792AA2A}"/>
    <dgm:cxn modelId="{485A8377-5F70-4B84-8F94-3164768DDB0E}" type="presOf" srcId="{08103645-61F9-472F-A447-107E6F330D73}" destId="{3F7ED125-89C5-4841-BC66-A7A4FF5AD58D}" srcOrd="0" destOrd="3" presId="urn:microsoft.com/office/officeart/2005/8/layout/vList2"/>
    <dgm:cxn modelId="{D026ADFD-2DD5-4AF4-8519-870B15BDED2E}" type="presOf" srcId="{7589D5F5-2079-46DA-BF38-29F32850C552}" destId="{3F7ED125-89C5-4841-BC66-A7A4FF5AD58D}" srcOrd="0" destOrd="6" presId="urn:microsoft.com/office/officeart/2005/8/layout/vList2"/>
    <dgm:cxn modelId="{E35BCFDB-DF5C-4C56-9D75-8C674CBB32C0}" srcId="{2B6F4105-3E9A-4E2B-A882-218B9E2E8671}" destId="{ABA205E6-AD1B-4387-A314-A7E4E4F22576}" srcOrd="4" destOrd="0" parTransId="{77B4DAA5-0604-4E60-9476-513640960BDA}" sibTransId="{34DDB613-3455-451C-ADC5-F796FD26B212}"/>
    <dgm:cxn modelId="{0BC767D9-1EF5-413F-A567-3E727B32EFD7}" type="presOf" srcId="{82E772D9-0B98-4A5E-B0FB-6A202ECBB4A8}" destId="{3F7ED125-89C5-4841-BC66-A7A4FF5AD58D}" srcOrd="0" destOrd="0" presId="urn:microsoft.com/office/officeart/2005/8/layout/vList2"/>
    <dgm:cxn modelId="{811C2DE5-5B00-4D42-97F4-BE618D0C27DA}" type="presOf" srcId="{FF0055D1-9F68-43BA-A7E8-883448DB2789}" destId="{3F7ED125-89C5-4841-BC66-A7A4FF5AD58D}" srcOrd="0" destOrd="2" presId="urn:microsoft.com/office/officeart/2005/8/layout/vList2"/>
    <dgm:cxn modelId="{AABA3E5A-5A82-48D1-8C00-92578193421E}" srcId="{FCED4AB1-5E35-4E1D-9275-FFFF0B69A41B}" destId="{2B6F4105-3E9A-4E2B-A882-218B9E2E8671}" srcOrd="0" destOrd="0" parTransId="{03F3D616-84D3-4CCC-B5EE-4C06F746B139}" sibTransId="{9276B8CB-39EE-44C3-B39C-D1EFA911E000}"/>
    <dgm:cxn modelId="{E0CE82B4-8B80-492A-8928-9A2C5E465F68}" type="presParOf" srcId="{104F45BC-9958-4263-B283-EA7CA5880976}" destId="{76595511-B043-43B4-BB35-7CBEEF7F8BA5}" srcOrd="0" destOrd="0" presId="urn:microsoft.com/office/officeart/2005/8/layout/vList2"/>
    <dgm:cxn modelId="{7C3C422D-4494-4093-B4AE-8D65AE95066B}" type="presParOf" srcId="{104F45BC-9958-4263-B283-EA7CA5880976}" destId="{3F7ED125-89C5-4841-BC66-A7A4FF5AD58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BD3DC7A-7211-46B6-878C-10B30FC4BBF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ED978C0-CA17-4D25-8989-1162DDFFF113}">
      <dgm:prSet/>
      <dgm:spPr/>
      <dgm:t>
        <a:bodyPr/>
        <a:lstStyle/>
        <a:p>
          <a:r>
            <a:rPr lang="es-CO" b="1"/>
            <a:t>DURANTE </a:t>
          </a:r>
          <a:endParaRPr lang="en-US"/>
        </a:p>
      </dgm:t>
    </dgm:pt>
    <dgm:pt modelId="{81E848FC-A792-41CD-8A0C-9345CECE7F73}" type="parTrans" cxnId="{21BCC0EF-FF64-4836-8CF9-70580C1F37BC}">
      <dgm:prSet/>
      <dgm:spPr/>
      <dgm:t>
        <a:bodyPr/>
        <a:lstStyle/>
        <a:p>
          <a:endParaRPr lang="en-US"/>
        </a:p>
      </dgm:t>
    </dgm:pt>
    <dgm:pt modelId="{432C3D11-BEFF-4E62-9317-4A3CA995FFCE}" type="sibTrans" cxnId="{21BCC0EF-FF64-4836-8CF9-70580C1F37BC}">
      <dgm:prSet/>
      <dgm:spPr/>
      <dgm:t>
        <a:bodyPr/>
        <a:lstStyle/>
        <a:p>
          <a:endParaRPr lang="en-US"/>
        </a:p>
      </dgm:t>
    </dgm:pt>
    <dgm:pt modelId="{D9388C59-C65B-438E-8391-64124A11F29E}">
      <dgm:prSet/>
      <dgm:spPr/>
      <dgm:t>
        <a:bodyPr/>
        <a:lstStyle/>
        <a:p>
          <a:r>
            <a:rPr lang="es-CO"/>
            <a:t>Conserve la calma </a:t>
          </a:r>
          <a:endParaRPr lang="en-US"/>
        </a:p>
      </dgm:t>
    </dgm:pt>
    <dgm:pt modelId="{B5E6C8EF-878B-406D-8903-2E6B362D6039}" type="parTrans" cxnId="{60A6AD5B-6BC5-4CF0-83F0-C57EAD45D13B}">
      <dgm:prSet/>
      <dgm:spPr/>
      <dgm:t>
        <a:bodyPr/>
        <a:lstStyle/>
        <a:p>
          <a:endParaRPr lang="en-US"/>
        </a:p>
      </dgm:t>
    </dgm:pt>
    <dgm:pt modelId="{2FC44557-87CC-4CF1-9754-C5456B950CDC}" type="sibTrans" cxnId="{60A6AD5B-6BC5-4CF0-83F0-C57EAD45D13B}">
      <dgm:prSet/>
      <dgm:spPr/>
      <dgm:t>
        <a:bodyPr/>
        <a:lstStyle/>
        <a:p>
          <a:endParaRPr lang="en-US"/>
        </a:p>
      </dgm:t>
    </dgm:pt>
    <dgm:pt modelId="{E1E25236-2F2D-40B4-BDD0-DE021494A379}">
      <dgm:prSet/>
      <dgm:spPr/>
      <dgm:t>
        <a:bodyPr/>
        <a:lstStyle/>
        <a:p>
          <a:r>
            <a:rPr lang="es-CO"/>
            <a:t>Si se trata de fuego y tiene el conocimiento intente apagar cualquier fuego incipiente de lo contrario no realice ninguna maniobra e informe al brigadista más cercano.</a:t>
          </a:r>
          <a:endParaRPr lang="en-US"/>
        </a:p>
      </dgm:t>
    </dgm:pt>
    <dgm:pt modelId="{0BB0BCFE-B5E6-49ED-9B67-6B3E04ACB270}" type="parTrans" cxnId="{BD39BF02-716B-4345-8B99-6B86F47F1622}">
      <dgm:prSet/>
      <dgm:spPr/>
      <dgm:t>
        <a:bodyPr/>
        <a:lstStyle/>
        <a:p>
          <a:endParaRPr lang="en-US"/>
        </a:p>
      </dgm:t>
    </dgm:pt>
    <dgm:pt modelId="{10FB4289-0B61-4E66-B93D-14A690FAC764}" type="sibTrans" cxnId="{BD39BF02-716B-4345-8B99-6B86F47F1622}">
      <dgm:prSet/>
      <dgm:spPr/>
      <dgm:t>
        <a:bodyPr/>
        <a:lstStyle/>
        <a:p>
          <a:endParaRPr lang="en-US"/>
        </a:p>
      </dgm:t>
    </dgm:pt>
    <dgm:pt modelId="{D9500B5A-A4B8-427A-91E4-6A75CD1C5987}">
      <dgm:prSet/>
      <dgm:spPr/>
      <dgm:t>
        <a:bodyPr/>
        <a:lstStyle/>
        <a:p>
          <a:r>
            <a:rPr lang="es-CO"/>
            <a:t>Si se encuentra en un lugar lleno de humo desplácese agachado y cubriendo nariz y boca con un pañuelo húmedo y asegúrese de que los clientes que se encuentran con usted salgan de la misma forma. </a:t>
          </a:r>
          <a:endParaRPr lang="en-US"/>
        </a:p>
      </dgm:t>
    </dgm:pt>
    <dgm:pt modelId="{B21B0AF1-DCF6-466B-9A44-22C36D5D7EDA}" type="parTrans" cxnId="{7D606547-CC39-4F1B-B237-02C84F656560}">
      <dgm:prSet/>
      <dgm:spPr/>
      <dgm:t>
        <a:bodyPr/>
        <a:lstStyle/>
        <a:p>
          <a:endParaRPr lang="en-US"/>
        </a:p>
      </dgm:t>
    </dgm:pt>
    <dgm:pt modelId="{3A48FF77-B33E-4313-B002-CC9C0FE6E808}" type="sibTrans" cxnId="{7D606547-CC39-4F1B-B237-02C84F656560}">
      <dgm:prSet/>
      <dgm:spPr/>
      <dgm:t>
        <a:bodyPr/>
        <a:lstStyle/>
        <a:p>
          <a:endParaRPr lang="en-US"/>
        </a:p>
      </dgm:t>
    </dgm:pt>
    <dgm:pt modelId="{31D18987-089E-4051-B98F-2C59AFF1590E}">
      <dgm:prSet/>
      <dgm:spPr/>
      <dgm:t>
        <a:bodyPr/>
        <a:lstStyle/>
        <a:p>
          <a:r>
            <a:rPr lang="es-CO"/>
            <a:t>Asegúrese de salir de la tienda dirigiendo a los clientes que se encuentran en el momento de la emergencia por las rutas de evacuación hacia el punto de encuentro más cercano. </a:t>
          </a:r>
          <a:endParaRPr lang="en-US"/>
        </a:p>
      </dgm:t>
    </dgm:pt>
    <dgm:pt modelId="{08C42AC8-3CB1-4C1C-911B-E844C86F701C}" type="parTrans" cxnId="{56C38095-70D0-4196-A8DE-40808DC9C8A5}">
      <dgm:prSet/>
      <dgm:spPr/>
      <dgm:t>
        <a:bodyPr/>
        <a:lstStyle/>
        <a:p>
          <a:endParaRPr lang="en-US"/>
        </a:p>
      </dgm:t>
    </dgm:pt>
    <dgm:pt modelId="{6C1C6451-284D-4708-8E00-6C089D237ADE}" type="sibTrans" cxnId="{56C38095-70D0-4196-A8DE-40808DC9C8A5}">
      <dgm:prSet/>
      <dgm:spPr/>
      <dgm:t>
        <a:bodyPr/>
        <a:lstStyle/>
        <a:p>
          <a:endParaRPr lang="en-US"/>
        </a:p>
      </dgm:t>
    </dgm:pt>
    <dgm:pt modelId="{B612D754-A2DB-4272-906E-5CF42746726E}">
      <dgm:prSet/>
      <dgm:spPr/>
      <dgm:t>
        <a:bodyPr/>
        <a:lstStyle/>
        <a:p>
          <a:r>
            <a:rPr lang="es-CO"/>
            <a:t>Escuche con atención y siga las instrucciones dadas por los brigadistas del centro comercial. </a:t>
          </a:r>
          <a:endParaRPr lang="en-US"/>
        </a:p>
      </dgm:t>
    </dgm:pt>
    <dgm:pt modelId="{2CE30C1C-CD51-4692-83D5-BCF343C7D8F2}" type="parTrans" cxnId="{54E33826-B325-4B58-93B1-1BE2F782DC87}">
      <dgm:prSet/>
      <dgm:spPr/>
      <dgm:t>
        <a:bodyPr/>
        <a:lstStyle/>
        <a:p>
          <a:endParaRPr lang="en-US"/>
        </a:p>
      </dgm:t>
    </dgm:pt>
    <dgm:pt modelId="{23B5ADA5-94D5-4E43-850C-297396D66060}" type="sibTrans" cxnId="{54E33826-B325-4B58-93B1-1BE2F782DC87}">
      <dgm:prSet/>
      <dgm:spPr/>
      <dgm:t>
        <a:bodyPr/>
        <a:lstStyle/>
        <a:p>
          <a:endParaRPr lang="en-US"/>
        </a:p>
      </dgm:t>
    </dgm:pt>
    <dgm:pt modelId="{11BA9481-A523-40F5-91CF-7E40E371E7A1}">
      <dgm:prSet/>
      <dgm:spPr/>
      <dgm:t>
        <a:bodyPr/>
        <a:lstStyle/>
        <a:p>
          <a:r>
            <a:rPr lang="es-CO"/>
            <a:t>Siempre utilice las escaleras en vez del ascensor </a:t>
          </a:r>
          <a:endParaRPr lang="en-US"/>
        </a:p>
      </dgm:t>
    </dgm:pt>
    <dgm:pt modelId="{57A73CF8-B97D-40D0-A432-C532FFC0CE9C}" type="parTrans" cxnId="{E1281BDE-57FC-4385-A18E-06305C0DF38C}">
      <dgm:prSet/>
      <dgm:spPr/>
      <dgm:t>
        <a:bodyPr/>
        <a:lstStyle/>
        <a:p>
          <a:endParaRPr lang="en-US"/>
        </a:p>
      </dgm:t>
    </dgm:pt>
    <dgm:pt modelId="{3C4B4240-2C29-445B-B401-F6046B7E3615}" type="sibTrans" cxnId="{E1281BDE-57FC-4385-A18E-06305C0DF38C}">
      <dgm:prSet/>
      <dgm:spPr/>
      <dgm:t>
        <a:bodyPr/>
        <a:lstStyle/>
        <a:p>
          <a:endParaRPr lang="en-US"/>
        </a:p>
      </dgm:t>
    </dgm:pt>
    <dgm:pt modelId="{8576E77A-F0A8-4C4D-BB7B-AF82B6D2D005}">
      <dgm:prSet/>
      <dgm:spPr/>
      <dgm:t>
        <a:bodyPr/>
        <a:lstStyle/>
        <a:p>
          <a:r>
            <a:rPr lang="es-CO"/>
            <a:t>Siga las rutas de evacuación establecidas y no corra.</a:t>
          </a:r>
          <a:endParaRPr lang="en-US"/>
        </a:p>
      </dgm:t>
    </dgm:pt>
    <dgm:pt modelId="{CDC42468-893C-4B4E-AD50-F1B06A63BC28}" type="parTrans" cxnId="{7A37BDB7-735A-42C9-9E99-5CF467E8B656}">
      <dgm:prSet/>
      <dgm:spPr/>
      <dgm:t>
        <a:bodyPr/>
        <a:lstStyle/>
        <a:p>
          <a:endParaRPr lang="en-US"/>
        </a:p>
      </dgm:t>
    </dgm:pt>
    <dgm:pt modelId="{65E5FE74-0D7B-44BE-A5E4-EFBA9B5D1499}" type="sibTrans" cxnId="{7A37BDB7-735A-42C9-9E99-5CF467E8B656}">
      <dgm:prSet/>
      <dgm:spPr/>
      <dgm:t>
        <a:bodyPr/>
        <a:lstStyle/>
        <a:p>
          <a:endParaRPr lang="en-US"/>
        </a:p>
      </dgm:t>
    </dgm:pt>
    <dgm:pt modelId="{EE0C1195-08DD-4AA7-AEE3-1C852A6BDADE}">
      <dgm:prSet/>
      <dgm:spPr/>
      <dgm:t>
        <a:bodyPr/>
        <a:lstStyle/>
        <a:p>
          <a:r>
            <a:rPr lang="es-CO"/>
            <a:t>No regrese a lugar de la emergencia en ninguna circunstancia </a:t>
          </a:r>
          <a:endParaRPr lang="en-US"/>
        </a:p>
      </dgm:t>
    </dgm:pt>
    <dgm:pt modelId="{A4FEF955-2E8F-43B7-A033-8DE7771244C8}" type="parTrans" cxnId="{10628220-946F-4E29-A66A-49DC555E7514}">
      <dgm:prSet/>
      <dgm:spPr/>
      <dgm:t>
        <a:bodyPr/>
        <a:lstStyle/>
        <a:p>
          <a:endParaRPr lang="en-US"/>
        </a:p>
      </dgm:t>
    </dgm:pt>
    <dgm:pt modelId="{C135092F-BDA5-4C02-AA3D-6181E2320B1C}" type="sibTrans" cxnId="{10628220-946F-4E29-A66A-49DC555E7514}">
      <dgm:prSet/>
      <dgm:spPr/>
      <dgm:t>
        <a:bodyPr/>
        <a:lstStyle/>
        <a:p>
          <a:endParaRPr lang="en-US"/>
        </a:p>
      </dgm:t>
    </dgm:pt>
    <dgm:pt modelId="{2ACF44DC-CB84-4A43-A0ED-7E92F683914C}">
      <dgm:prSet/>
      <dgm:spPr/>
      <dgm:t>
        <a:bodyPr/>
        <a:lstStyle/>
        <a:p>
          <a:r>
            <a:rPr lang="es-CO"/>
            <a:t>En caso de sismo proteja su cabeza con sus brazos y aléjese de objetos que puedan caer. (estanterías, cuadros, productos )</a:t>
          </a:r>
          <a:endParaRPr lang="en-US"/>
        </a:p>
      </dgm:t>
    </dgm:pt>
    <dgm:pt modelId="{21952D21-8D44-4A5A-92DD-E8C5D1C21748}" type="parTrans" cxnId="{DD13D785-9999-4800-BD7F-D0951A89E18F}">
      <dgm:prSet/>
      <dgm:spPr/>
      <dgm:t>
        <a:bodyPr/>
        <a:lstStyle/>
        <a:p>
          <a:endParaRPr lang="en-US"/>
        </a:p>
      </dgm:t>
    </dgm:pt>
    <dgm:pt modelId="{C8AE8315-4941-4A3A-9950-4345103BCF49}" type="sibTrans" cxnId="{DD13D785-9999-4800-BD7F-D0951A89E18F}">
      <dgm:prSet/>
      <dgm:spPr/>
      <dgm:t>
        <a:bodyPr/>
        <a:lstStyle/>
        <a:p>
          <a:endParaRPr lang="en-US"/>
        </a:p>
      </dgm:t>
    </dgm:pt>
    <dgm:pt modelId="{B405ACF7-6137-4D03-AF76-17E423289E40}" type="pres">
      <dgm:prSet presAssocID="{5BD3DC7A-7211-46B6-878C-10B30FC4BBF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6E26B20-598E-4E43-81D2-6342FCD8CB69}" type="pres">
      <dgm:prSet presAssocID="{FED978C0-CA17-4D25-8989-1162DDFFF11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DAE99F3-295B-49E3-BF50-4A550DBDB7E7}" type="pres">
      <dgm:prSet presAssocID="{FED978C0-CA17-4D25-8989-1162DDFFF113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D606547-CC39-4F1B-B237-02C84F656560}" srcId="{FED978C0-CA17-4D25-8989-1162DDFFF113}" destId="{D9500B5A-A4B8-427A-91E4-6A75CD1C5987}" srcOrd="2" destOrd="0" parTransId="{B21B0AF1-DCF6-466B-9A44-22C36D5D7EDA}" sibTransId="{3A48FF77-B33E-4313-B002-CC9C0FE6E808}"/>
    <dgm:cxn modelId="{6A335463-4AC5-4BB5-BAC7-E1225627EA26}" type="presOf" srcId="{5BD3DC7A-7211-46B6-878C-10B30FC4BBFC}" destId="{B405ACF7-6137-4D03-AF76-17E423289E40}" srcOrd="0" destOrd="0" presId="urn:microsoft.com/office/officeart/2005/8/layout/vList2"/>
    <dgm:cxn modelId="{CBBF69A3-BCAB-48B7-9B25-CA0BCCBBF672}" type="presOf" srcId="{FED978C0-CA17-4D25-8989-1162DDFFF113}" destId="{56E26B20-598E-4E43-81D2-6342FCD8CB69}" srcOrd="0" destOrd="0" presId="urn:microsoft.com/office/officeart/2005/8/layout/vList2"/>
    <dgm:cxn modelId="{10628220-946F-4E29-A66A-49DC555E7514}" srcId="{FED978C0-CA17-4D25-8989-1162DDFFF113}" destId="{EE0C1195-08DD-4AA7-AEE3-1C852A6BDADE}" srcOrd="7" destOrd="0" parTransId="{A4FEF955-2E8F-43B7-A033-8DE7771244C8}" sibTransId="{C135092F-BDA5-4C02-AA3D-6181E2320B1C}"/>
    <dgm:cxn modelId="{39E25703-E376-4F13-A233-1E79A080C196}" type="presOf" srcId="{D9388C59-C65B-438E-8391-64124A11F29E}" destId="{ADAE99F3-295B-49E3-BF50-4A550DBDB7E7}" srcOrd="0" destOrd="0" presId="urn:microsoft.com/office/officeart/2005/8/layout/vList2"/>
    <dgm:cxn modelId="{F9690829-2E19-4C19-9394-809B9F1ADD1D}" type="presOf" srcId="{EE0C1195-08DD-4AA7-AEE3-1C852A6BDADE}" destId="{ADAE99F3-295B-49E3-BF50-4A550DBDB7E7}" srcOrd="0" destOrd="7" presId="urn:microsoft.com/office/officeart/2005/8/layout/vList2"/>
    <dgm:cxn modelId="{F9699C55-C919-46D7-A876-289067197BB7}" type="presOf" srcId="{31D18987-089E-4051-B98F-2C59AFF1590E}" destId="{ADAE99F3-295B-49E3-BF50-4A550DBDB7E7}" srcOrd="0" destOrd="3" presId="urn:microsoft.com/office/officeart/2005/8/layout/vList2"/>
    <dgm:cxn modelId="{54E33826-B325-4B58-93B1-1BE2F782DC87}" srcId="{FED978C0-CA17-4D25-8989-1162DDFFF113}" destId="{B612D754-A2DB-4272-906E-5CF42746726E}" srcOrd="4" destOrd="0" parTransId="{2CE30C1C-CD51-4692-83D5-BCF343C7D8F2}" sibTransId="{23B5ADA5-94D5-4E43-850C-297396D66060}"/>
    <dgm:cxn modelId="{7A37BDB7-735A-42C9-9E99-5CF467E8B656}" srcId="{FED978C0-CA17-4D25-8989-1162DDFFF113}" destId="{8576E77A-F0A8-4C4D-BB7B-AF82B6D2D005}" srcOrd="6" destOrd="0" parTransId="{CDC42468-893C-4B4E-AD50-F1B06A63BC28}" sibTransId="{65E5FE74-0D7B-44BE-A5E4-EFBA9B5D1499}"/>
    <dgm:cxn modelId="{DD13D785-9999-4800-BD7F-D0951A89E18F}" srcId="{FED978C0-CA17-4D25-8989-1162DDFFF113}" destId="{2ACF44DC-CB84-4A43-A0ED-7E92F683914C}" srcOrd="8" destOrd="0" parTransId="{21952D21-8D44-4A5A-92DD-E8C5D1C21748}" sibTransId="{C8AE8315-4941-4A3A-9950-4345103BCF49}"/>
    <dgm:cxn modelId="{42C6F8E4-A17B-4C99-B1CA-B9E5D8A732E3}" type="presOf" srcId="{11BA9481-A523-40F5-91CF-7E40E371E7A1}" destId="{ADAE99F3-295B-49E3-BF50-4A550DBDB7E7}" srcOrd="0" destOrd="5" presId="urn:microsoft.com/office/officeart/2005/8/layout/vList2"/>
    <dgm:cxn modelId="{C7146543-0874-4E81-A87E-40425015423B}" type="presOf" srcId="{E1E25236-2F2D-40B4-BDD0-DE021494A379}" destId="{ADAE99F3-295B-49E3-BF50-4A550DBDB7E7}" srcOrd="0" destOrd="1" presId="urn:microsoft.com/office/officeart/2005/8/layout/vList2"/>
    <dgm:cxn modelId="{56C38095-70D0-4196-A8DE-40808DC9C8A5}" srcId="{FED978C0-CA17-4D25-8989-1162DDFFF113}" destId="{31D18987-089E-4051-B98F-2C59AFF1590E}" srcOrd="3" destOrd="0" parTransId="{08C42AC8-3CB1-4C1C-911B-E844C86F701C}" sibTransId="{6C1C6451-284D-4708-8E00-6C089D237ADE}"/>
    <dgm:cxn modelId="{60A6AD5B-6BC5-4CF0-83F0-C57EAD45D13B}" srcId="{FED978C0-CA17-4D25-8989-1162DDFFF113}" destId="{D9388C59-C65B-438E-8391-64124A11F29E}" srcOrd="0" destOrd="0" parTransId="{B5E6C8EF-878B-406D-8903-2E6B362D6039}" sibTransId="{2FC44557-87CC-4CF1-9754-C5456B950CDC}"/>
    <dgm:cxn modelId="{BD39BF02-716B-4345-8B99-6B86F47F1622}" srcId="{FED978C0-CA17-4D25-8989-1162DDFFF113}" destId="{E1E25236-2F2D-40B4-BDD0-DE021494A379}" srcOrd="1" destOrd="0" parTransId="{0BB0BCFE-B5E6-49ED-9B67-6B3E04ACB270}" sibTransId="{10FB4289-0B61-4E66-B93D-14A690FAC764}"/>
    <dgm:cxn modelId="{9F82FBED-8B80-4960-8F01-7415206E571E}" type="presOf" srcId="{D9500B5A-A4B8-427A-91E4-6A75CD1C5987}" destId="{ADAE99F3-295B-49E3-BF50-4A550DBDB7E7}" srcOrd="0" destOrd="2" presId="urn:microsoft.com/office/officeart/2005/8/layout/vList2"/>
    <dgm:cxn modelId="{E1281BDE-57FC-4385-A18E-06305C0DF38C}" srcId="{FED978C0-CA17-4D25-8989-1162DDFFF113}" destId="{11BA9481-A523-40F5-91CF-7E40E371E7A1}" srcOrd="5" destOrd="0" parTransId="{57A73CF8-B97D-40D0-A432-C532FFC0CE9C}" sibTransId="{3C4B4240-2C29-445B-B401-F6046B7E3615}"/>
    <dgm:cxn modelId="{E1AFA024-43DE-4CA6-8C5E-8EE33A1E49E3}" type="presOf" srcId="{8576E77A-F0A8-4C4D-BB7B-AF82B6D2D005}" destId="{ADAE99F3-295B-49E3-BF50-4A550DBDB7E7}" srcOrd="0" destOrd="6" presId="urn:microsoft.com/office/officeart/2005/8/layout/vList2"/>
    <dgm:cxn modelId="{0ACE03C7-9413-4886-B890-E8799257BD54}" type="presOf" srcId="{2ACF44DC-CB84-4A43-A0ED-7E92F683914C}" destId="{ADAE99F3-295B-49E3-BF50-4A550DBDB7E7}" srcOrd="0" destOrd="8" presId="urn:microsoft.com/office/officeart/2005/8/layout/vList2"/>
    <dgm:cxn modelId="{CA553A09-13E3-4ABA-81D3-D4AA80566069}" type="presOf" srcId="{B612D754-A2DB-4272-906E-5CF42746726E}" destId="{ADAE99F3-295B-49E3-BF50-4A550DBDB7E7}" srcOrd="0" destOrd="4" presId="urn:microsoft.com/office/officeart/2005/8/layout/vList2"/>
    <dgm:cxn modelId="{21BCC0EF-FF64-4836-8CF9-70580C1F37BC}" srcId="{5BD3DC7A-7211-46B6-878C-10B30FC4BBFC}" destId="{FED978C0-CA17-4D25-8989-1162DDFFF113}" srcOrd="0" destOrd="0" parTransId="{81E848FC-A792-41CD-8A0C-9345CECE7F73}" sibTransId="{432C3D11-BEFF-4E62-9317-4A3CA995FFCE}"/>
    <dgm:cxn modelId="{DB6C5A3F-5EAE-47B6-998B-52FF22BFBE7D}" type="presParOf" srcId="{B405ACF7-6137-4D03-AF76-17E423289E40}" destId="{56E26B20-598E-4E43-81D2-6342FCD8CB69}" srcOrd="0" destOrd="0" presId="urn:microsoft.com/office/officeart/2005/8/layout/vList2"/>
    <dgm:cxn modelId="{CEBF2596-5530-4CA7-A2F7-C9AC66EBD945}" type="presParOf" srcId="{B405ACF7-6137-4D03-AF76-17E423289E40}" destId="{ADAE99F3-295B-49E3-BF50-4A550DBDB7E7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BD3DC7A-7211-46B6-878C-10B30FC4BBF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D978C0-CA17-4D25-8989-1162DDFFF113}">
      <dgm:prSet/>
      <dgm:spPr/>
      <dgm:t>
        <a:bodyPr/>
        <a:lstStyle/>
        <a:p>
          <a:r>
            <a:rPr lang="es-CO" b="1" dirty="0"/>
            <a:t>DESPUES </a:t>
          </a:r>
          <a:endParaRPr lang="en-US" dirty="0"/>
        </a:p>
      </dgm:t>
    </dgm:pt>
    <dgm:pt modelId="{81E848FC-A792-41CD-8A0C-9345CECE7F73}" type="parTrans" cxnId="{21BCC0EF-FF64-4836-8CF9-70580C1F37BC}">
      <dgm:prSet/>
      <dgm:spPr/>
      <dgm:t>
        <a:bodyPr/>
        <a:lstStyle/>
        <a:p>
          <a:endParaRPr lang="en-US"/>
        </a:p>
      </dgm:t>
    </dgm:pt>
    <dgm:pt modelId="{432C3D11-BEFF-4E62-9317-4A3CA995FFCE}" type="sibTrans" cxnId="{21BCC0EF-FF64-4836-8CF9-70580C1F37BC}">
      <dgm:prSet/>
      <dgm:spPr/>
      <dgm:t>
        <a:bodyPr/>
        <a:lstStyle/>
        <a:p>
          <a:endParaRPr lang="en-US"/>
        </a:p>
      </dgm:t>
    </dgm:pt>
    <dgm:pt modelId="{D9388C59-C65B-438E-8391-64124A11F29E}">
      <dgm:prSet/>
      <dgm:spPr/>
      <dgm:t>
        <a:bodyPr/>
        <a:lstStyle/>
        <a:p>
          <a:r>
            <a:rPr lang="es-CO" dirty="0"/>
            <a:t>Permanezca en el punto de encuentro hasta que los brigadistas den la orden de reingreso.</a:t>
          </a:r>
          <a:endParaRPr lang="en-US" dirty="0"/>
        </a:p>
      </dgm:t>
    </dgm:pt>
    <dgm:pt modelId="{B5E6C8EF-878B-406D-8903-2E6B362D6039}" type="parTrans" cxnId="{60A6AD5B-6BC5-4CF0-83F0-C57EAD45D13B}">
      <dgm:prSet/>
      <dgm:spPr/>
      <dgm:t>
        <a:bodyPr/>
        <a:lstStyle/>
        <a:p>
          <a:endParaRPr lang="en-US"/>
        </a:p>
      </dgm:t>
    </dgm:pt>
    <dgm:pt modelId="{2FC44557-87CC-4CF1-9754-C5456B950CDC}" type="sibTrans" cxnId="{60A6AD5B-6BC5-4CF0-83F0-C57EAD45D13B}">
      <dgm:prSet/>
      <dgm:spPr/>
      <dgm:t>
        <a:bodyPr/>
        <a:lstStyle/>
        <a:p>
          <a:endParaRPr lang="en-US"/>
        </a:p>
      </dgm:t>
    </dgm:pt>
    <dgm:pt modelId="{E1E25236-2F2D-40B4-BDD0-DE021494A379}">
      <dgm:prSet/>
      <dgm:spPr/>
      <dgm:t>
        <a:bodyPr/>
        <a:lstStyle/>
        <a:p>
          <a:r>
            <a:rPr lang="es-CO" dirty="0"/>
            <a:t>Notifique la ausencia de un compañero de trabajo al coordinador de evacuación o emergencias.</a:t>
          </a:r>
          <a:endParaRPr lang="en-US" dirty="0"/>
        </a:p>
      </dgm:t>
    </dgm:pt>
    <dgm:pt modelId="{0BB0BCFE-B5E6-49ED-9B67-6B3E04ACB270}" type="parTrans" cxnId="{BD39BF02-716B-4345-8B99-6B86F47F1622}">
      <dgm:prSet/>
      <dgm:spPr/>
      <dgm:t>
        <a:bodyPr/>
        <a:lstStyle/>
        <a:p>
          <a:endParaRPr lang="en-US"/>
        </a:p>
      </dgm:t>
    </dgm:pt>
    <dgm:pt modelId="{10FB4289-0B61-4E66-B93D-14A690FAC764}" type="sibTrans" cxnId="{BD39BF02-716B-4345-8B99-6B86F47F1622}">
      <dgm:prSet/>
      <dgm:spPr/>
      <dgm:t>
        <a:bodyPr/>
        <a:lstStyle/>
        <a:p>
          <a:endParaRPr lang="en-US"/>
        </a:p>
      </dgm:t>
    </dgm:pt>
    <dgm:pt modelId="{DEE417A8-CCEA-4FE5-B571-9EC28F30BA76}">
      <dgm:prSet/>
      <dgm:spPr/>
      <dgm:t>
        <a:bodyPr/>
        <a:lstStyle/>
        <a:p>
          <a:r>
            <a:rPr lang="en-US" dirty="0" err="1"/>
            <a:t>Informar</a:t>
          </a:r>
          <a:r>
            <a:rPr lang="en-US" dirty="0"/>
            <a:t> al personal de </a:t>
          </a:r>
          <a:r>
            <a:rPr lang="es-CO" noProof="0" dirty="0"/>
            <a:t>emergencias</a:t>
          </a:r>
          <a:r>
            <a:rPr lang="en-US" dirty="0"/>
            <a:t> </a:t>
          </a:r>
          <a:r>
            <a:rPr lang="en-US" dirty="0" err="1"/>
            <a:t>si</a:t>
          </a:r>
          <a:r>
            <a:rPr lang="en-US" dirty="0"/>
            <a:t> un </a:t>
          </a:r>
          <a:r>
            <a:rPr lang="en-US" dirty="0" err="1"/>
            <a:t>compañero</a:t>
          </a:r>
          <a:r>
            <a:rPr lang="en-US" dirty="0"/>
            <a:t> o </a:t>
          </a:r>
          <a:r>
            <a:rPr lang="en-US" dirty="0" err="1"/>
            <a:t>cliente</a:t>
          </a:r>
          <a:r>
            <a:rPr lang="en-US" dirty="0"/>
            <a:t> se </a:t>
          </a:r>
          <a:r>
            <a:rPr lang="en-US" dirty="0" err="1"/>
            <a:t>encuentra</a:t>
          </a:r>
          <a:r>
            <a:rPr lang="en-US" dirty="0"/>
            <a:t> </a:t>
          </a:r>
          <a:r>
            <a:rPr lang="es-CO" noProof="0" dirty="0"/>
            <a:t>herido</a:t>
          </a:r>
          <a:r>
            <a:rPr lang="en-US" dirty="0"/>
            <a:t> o en mal </a:t>
          </a:r>
          <a:r>
            <a:rPr lang="en-US" dirty="0" err="1"/>
            <a:t>estado</a:t>
          </a:r>
          <a:r>
            <a:rPr lang="en-US" dirty="0"/>
            <a:t>. </a:t>
          </a:r>
        </a:p>
      </dgm:t>
    </dgm:pt>
    <dgm:pt modelId="{A0D5F945-93DA-4F73-83C2-A34C04243EE6}" type="parTrans" cxnId="{E8C90E9D-CD38-42F8-84E0-FE366124D890}">
      <dgm:prSet/>
      <dgm:spPr/>
      <dgm:t>
        <a:bodyPr/>
        <a:lstStyle/>
        <a:p>
          <a:endParaRPr lang="es-CO"/>
        </a:p>
      </dgm:t>
    </dgm:pt>
    <dgm:pt modelId="{E40C7A42-02AC-4D33-80D5-3BCA04829C15}" type="sibTrans" cxnId="{E8C90E9D-CD38-42F8-84E0-FE366124D890}">
      <dgm:prSet/>
      <dgm:spPr/>
      <dgm:t>
        <a:bodyPr/>
        <a:lstStyle/>
        <a:p>
          <a:endParaRPr lang="es-CO"/>
        </a:p>
      </dgm:t>
    </dgm:pt>
    <dgm:pt modelId="{21115427-065A-4D3F-928C-F4DA4679CE57}">
      <dgm:prSet/>
      <dgm:spPr/>
      <dgm:t>
        <a:bodyPr/>
        <a:lstStyle/>
        <a:p>
          <a:endParaRPr lang="en-US" dirty="0"/>
        </a:p>
      </dgm:t>
    </dgm:pt>
    <dgm:pt modelId="{C323A517-10D5-4D8B-B8C4-2C59AE247F7C}" type="parTrans" cxnId="{8B4772BA-E15C-42DF-AE5F-36F8463BECC8}">
      <dgm:prSet/>
      <dgm:spPr/>
      <dgm:t>
        <a:bodyPr/>
        <a:lstStyle/>
        <a:p>
          <a:endParaRPr lang="es-CO"/>
        </a:p>
      </dgm:t>
    </dgm:pt>
    <dgm:pt modelId="{F0092733-8696-459C-905B-87363DC7669D}" type="sibTrans" cxnId="{8B4772BA-E15C-42DF-AE5F-36F8463BECC8}">
      <dgm:prSet/>
      <dgm:spPr/>
      <dgm:t>
        <a:bodyPr/>
        <a:lstStyle/>
        <a:p>
          <a:endParaRPr lang="es-CO"/>
        </a:p>
      </dgm:t>
    </dgm:pt>
    <dgm:pt modelId="{91CC7691-DB10-482C-B8B3-1BB961F2B16E}">
      <dgm:prSet/>
      <dgm:spPr/>
      <dgm:t>
        <a:bodyPr/>
        <a:lstStyle/>
        <a:p>
          <a:endParaRPr lang="en-US" dirty="0"/>
        </a:p>
      </dgm:t>
    </dgm:pt>
    <dgm:pt modelId="{4ED1581A-5057-4E90-A83B-F11906EB4F35}" type="parTrans" cxnId="{A2DCDECD-908B-49A6-B2ED-3951735E6C42}">
      <dgm:prSet/>
      <dgm:spPr/>
      <dgm:t>
        <a:bodyPr/>
        <a:lstStyle/>
        <a:p>
          <a:endParaRPr lang="es-CO"/>
        </a:p>
      </dgm:t>
    </dgm:pt>
    <dgm:pt modelId="{3A3EFDC9-0C32-45AB-8341-A40CB11156B1}" type="sibTrans" cxnId="{A2DCDECD-908B-49A6-B2ED-3951735E6C42}">
      <dgm:prSet/>
      <dgm:spPr/>
      <dgm:t>
        <a:bodyPr/>
        <a:lstStyle/>
        <a:p>
          <a:endParaRPr lang="es-CO"/>
        </a:p>
      </dgm:t>
    </dgm:pt>
    <dgm:pt modelId="{B405ACF7-6137-4D03-AF76-17E423289E40}" type="pres">
      <dgm:prSet presAssocID="{5BD3DC7A-7211-46B6-878C-10B30FC4BBF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6E26B20-598E-4E43-81D2-6342FCD8CB69}" type="pres">
      <dgm:prSet presAssocID="{FED978C0-CA17-4D25-8989-1162DDFFF113}" presName="parentText" presStyleLbl="node1" presStyleIdx="0" presStyleCnt="1" custLinFactNeighborX="-1027" custLinFactNeighborY="-294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DAE99F3-295B-49E3-BF50-4A550DBDB7E7}" type="pres">
      <dgm:prSet presAssocID="{FED978C0-CA17-4D25-8989-1162DDFFF113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A335463-4AC5-4BB5-BAC7-E1225627EA26}" type="presOf" srcId="{5BD3DC7A-7211-46B6-878C-10B30FC4BBFC}" destId="{B405ACF7-6137-4D03-AF76-17E423289E40}" srcOrd="0" destOrd="0" presId="urn:microsoft.com/office/officeart/2005/8/layout/vList2"/>
    <dgm:cxn modelId="{B778F25B-C0AE-411F-B1FA-6924E5BA3BFE}" type="presOf" srcId="{91CC7691-DB10-482C-B8B3-1BB961F2B16E}" destId="{ADAE99F3-295B-49E3-BF50-4A550DBDB7E7}" srcOrd="0" destOrd="3" presId="urn:microsoft.com/office/officeart/2005/8/layout/vList2"/>
    <dgm:cxn modelId="{A2DCDECD-908B-49A6-B2ED-3951735E6C42}" srcId="{FED978C0-CA17-4D25-8989-1162DDFFF113}" destId="{91CC7691-DB10-482C-B8B3-1BB961F2B16E}" srcOrd="3" destOrd="0" parTransId="{4ED1581A-5057-4E90-A83B-F11906EB4F35}" sibTransId="{3A3EFDC9-0C32-45AB-8341-A40CB11156B1}"/>
    <dgm:cxn modelId="{CBBF69A3-BCAB-48B7-9B25-CA0BCCBBF672}" type="presOf" srcId="{FED978C0-CA17-4D25-8989-1162DDFFF113}" destId="{56E26B20-598E-4E43-81D2-6342FCD8CB69}" srcOrd="0" destOrd="0" presId="urn:microsoft.com/office/officeart/2005/8/layout/vList2"/>
    <dgm:cxn modelId="{5DBA63C5-67AB-43DB-856C-B70D9BBAC743}" type="presOf" srcId="{21115427-065A-4D3F-928C-F4DA4679CE57}" destId="{ADAE99F3-295B-49E3-BF50-4A550DBDB7E7}" srcOrd="0" destOrd="1" presId="urn:microsoft.com/office/officeart/2005/8/layout/vList2"/>
    <dgm:cxn modelId="{39E25703-E376-4F13-A233-1E79A080C196}" type="presOf" srcId="{D9388C59-C65B-438E-8391-64124A11F29E}" destId="{ADAE99F3-295B-49E3-BF50-4A550DBDB7E7}" srcOrd="0" destOrd="0" presId="urn:microsoft.com/office/officeart/2005/8/layout/vList2"/>
    <dgm:cxn modelId="{E8C90E9D-CD38-42F8-84E0-FE366124D890}" srcId="{FED978C0-CA17-4D25-8989-1162DDFFF113}" destId="{DEE417A8-CCEA-4FE5-B571-9EC28F30BA76}" srcOrd="4" destOrd="0" parTransId="{A0D5F945-93DA-4F73-83C2-A34C04243EE6}" sibTransId="{E40C7A42-02AC-4D33-80D5-3BCA04829C15}"/>
    <dgm:cxn modelId="{C7146543-0874-4E81-A87E-40425015423B}" type="presOf" srcId="{E1E25236-2F2D-40B4-BDD0-DE021494A379}" destId="{ADAE99F3-295B-49E3-BF50-4A550DBDB7E7}" srcOrd="0" destOrd="2" presId="urn:microsoft.com/office/officeart/2005/8/layout/vList2"/>
    <dgm:cxn modelId="{60A6AD5B-6BC5-4CF0-83F0-C57EAD45D13B}" srcId="{FED978C0-CA17-4D25-8989-1162DDFFF113}" destId="{D9388C59-C65B-438E-8391-64124A11F29E}" srcOrd="0" destOrd="0" parTransId="{B5E6C8EF-878B-406D-8903-2E6B362D6039}" sibTransId="{2FC44557-87CC-4CF1-9754-C5456B950CDC}"/>
    <dgm:cxn modelId="{BD39BF02-716B-4345-8B99-6B86F47F1622}" srcId="{FED978C0-CA17-4D25-8989-1162DDFFF113}" destId="{E1E25236-2F2D-40B4-BDD0-DE021494A379}" srcOrd="2" destOrd="0" parTransId="{0BB0BCFE-B5E6-49ED-9B67-6B3E04ACB270}" sibTransId="{10FB4289-0B61-4E66-B93D-14A690FAC764}"/>
    <dgm:cxn modelId="{2AB3584D-7387-4CD3-8110-881D6CB58DE6}" type="presOf" srcId="{DEE417A8-CCEA-4FE5-B571-9EC28F30BA76}" destId="{ADAE99F3-295B-49E3-BF50-4A550DBDB7E7}" srcOrd="0" destOrd="4" presId="urn:microsoft.com/office/officeart/2005/8/layout/vList2"/>
    <dgm:cxn modelId="{8B4772BA-E15C-42DF-AE5F-36F8463BECC8}" srcId="{FED978C0-CA17-4D25-8989-1162DDFFF113}" destId="{21115427-065A-4D3F-928C-F4DA4679CE57}" srcOrd="1" destOrd="0" parTransId="{C323A517-10D5-4D8B-B8C4-2C59AE247F7C}" sibTransId="{F0092733-8696-459C-905B-87363DC7669D}"/>
    <dgm:cxn modelId="{21BCC0EF-FF64-4836-8CF9-70580C1F37BC}" srcId="{5BD3DC7A-7211-46B6-878C-10B30FC4BBFC}" destId="{FED978C0-CA17-4D25-8989-1162DDFFF113}" srcOrd="0" destOrd="0" parTransId="{81E848FC-A792-41CD-8A0C-9345CECE7F73}" sibTransId="{432C3D11-BEFF-4E62-9317-4A3CA995FFCE}"/>
    <dgm:cxn modelId="{DB6C5A3F-5EAE-47B6-998B-52FF22BFBE7D}" type="presParOf" srcId="{B405ACF7-6137-4D03-AF76-17E423289E40}" destId="{56E26B20-598E-4E43-81D2-6342FCD8CB69}" srcOrd="0" destOrd="0" presId="urn:microsoft.com/office/officeart/2005/8/layout/vList2"/>
    <dgm:cxn modelId="{CEBF2596-5530-4CA7-A2F7-C9AC66EBD945}" type="presParOf" srcId="{B405ACF7-6137-4D03-AF76-17E423289E40}" destId="{ADAE99F3-295B-49E3-BF50-4A550DBDB7E7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95AF92-5B51-4F1C-9BDA-61BC221B11F1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6997CE-CED2-403C-8A96-2E73EBA59C2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600" dirty="0"/>
            <a:t>Mantener en un alto nivel la gestión de SST, mediante el cumplimiento de la legislación nacional, así como de otros requisitos que sean suscritos por la organización.</a:t>
          </a:r>
          <a:endParaRPr lang="en-US" sz="1600" dirty="0"/>
        </a:p>
      </dgm:t>
    </dgm:pt>
    <dgm:pt modelId="{1A2BB17C-BFC7-4459-882D-B62245AA3AC0}" type="parTrans" cxnId="{F8FD1B50-0296-4297-BDCE-8C4600E7E9FD}">
      <dgm:prSet/>
      <dgm:spPr/>
      <dgm:t>
        <a:bodyPr/>
        <a:lstStyle/>
        <a:p>
          <a:endParaRPr lang="en-US"/>
        </a:p>
      </dgm:t>
    </dgm:pt>
    <dgm:pt modelId="{2AB3556E-9C27-459E-9C1F-EBF6B7EAC0B1}" type="sibTrans" cxnId="{F8FD1B50-0296-4297-BDCE-8C4600E7E9F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08EB88E-12FA-45E7-BD89-54EA93035F0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600" dirty="0"/>
            <a:t>Fomentar una cultura de Seguridad y Salud en el Trabajo. </a:t>
          </a:r>
          <a:endParaRPr lang="en-US" sz="1600" dirty="0"/>
        </a:p>
      </dgm:t>
    </dgm:pt>
    <dgm:pt modelId="{76103351-DD62-4011-89FE-280867A489AC}" type="parTrans" cxnId="{03A216F2-B198-4BF5-ADA6-8030139E32E5}">
      <dgm:prSet/>
      <dgm:spPr/>
      <dgm:t>
        <a:bodyPr/>
        <a:lstStyle/>
        <a:p>
          <a:endParaRPr lang="en-US"/>
        </a:p>
      </dgm:t>
    </dgm:pt>
    <dgm:pt modelId="{CF9EB310-C5D5-433E-B01B-3B55DAD17286}" type="sibTrans" cxnId="{03A216F2-B198-4BF5-ADA6-8030139E32E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29548BE-7A5D-42AD-96A7-0A154510DFF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600" dirty="0"/>
            <a:t>Prevenir y controlar las condiciones relacionadas con la salud y seguridad, con el fin de minimizar la ocurrencia de accidentes de trabajo y enfermedades laborales. </a:t>
          </a:r>
          <a:endParaRPr lang="en-US" sz="1600" dirty="0"/>
        </a:p>
      </dgm:t>
    </dgm:pt>
    <dgm:pt modelId="{04B1506B-F21B-496C-A277-A202D5E68446}" type="parTrans" cxnId="{D6185772-B992-4B82-8BE1-7D6E19CB7A5B}">
      <dgm:prSet/>
      <dgm:spPr/>
      <dgm:t>
        <a:bodyPr/>
        <a:lstStyle/>
        <a:p>
          <a:endParaRPr lang="en-US"/>
        </a:p>
      </dgm:t>
    </dgm:pt>
    <dgm:pt modelId="{366ECE7F-3080-4D49-AF2E-70EB01011D85}" type="sibTrans" cxnId="{D6185772-B992-4B82-8BE1-7D6E19CB7A5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0FE38A8-F529-47E2-B4D7-B65D0AC906D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600" dirty="0"/>
            <a:t>Destinar los recursos necesarios para el cumplimiento de nuestros objetivos y metas.</a:t>
          </a:r>
          <a:endParaRPr lang="en-US" sz="1600" dirty="0"/>
        </a:p>
      </dgm:t>
    </dgm:pt>
    <dgm:pt modelId="{01CC772E-38BC-42FD-B537-E077EBCE5801}" type="parTrans" cxnId="{7EDDAF78-B875-43BF-BC2F-B6654F6003A5}">
      <dgm:prSet/>
      <dgm:spPr/>
      <dgm:t>
        <a:bodyPr/>
        <a:lstStyle/>
        <a:p>
          <a:endParaRPr lang="en-US"/>
        </a:p>
      </dgm:t>
    </dgm:pt>
    <dgm:pt modelId="{8D1461AC-D52B-4254-9D77-6715A4CC1AA4}" type="sibTrans" cxnId="{7EDDAF78-B875-43BF-BC2F-B6654F6003A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C0C1DF2-4972-4DA6-BF70-0A2D06BA0C9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600" dirty="0"/>
            <a:t>Informar a colaboradores y contratistas, los requerimientos de seguridad, salud y medio ambiente así mismo su responsabilidad en la aplicación de estos.</a:t>
          </a:r>
          <a:endParaRPr lang="en-US" sz="1600" dirty="0"/>
        </a:p>
      </dgm:t>
    </dgm:pt>
    <dgm:pt modelId="{7AEEA052-ED45-4D98-AB00-420DF95B5CB1}" type="parTrans" cxnId="{7C2A0545-8D26-4BCF-AA00-242FD8D1FF51}">
      <dgm:prSet/>
      <dgm:spPr/>
      <dgm:t>
        <a:bodyPr/>
        <a:lstStyle/>
        <a:p>
          <a:endParaRPr lang="en-US"/>
        </a:p>
      </dgm:t>
    </dgm:pt>
    <dgm:pt modelId="{BE045D53-12E8-4964-9665-F78A5CA5CCBE}" type="sibTrans" cxnId="{7C2A0545-8D26-4BCF-AA00-242FD8D1FF5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224D07C-0041-40C7-90CA-4022F2F8894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600" dirty="0"/>
            <a:t>Proporcionar el entrenamiento necesario para la protección humana, así como la protección de los recursos físicos de la empresa.</a:t>
          </a:r>
          <a:endParaRPr lang="en-US" sz="1600" dirty="0"/>
        </a:p>
      </dgm:t>
    </dgm:pt>
    <dgm:pt modelId="{6E9563A3-879E-47C0-8067-7FB536447ECA}" type="parTrans" cxnId="{8B077860-4BDE-46E7-A487-C9031A5AF3F4}">
      <dgm:prSet/>
      <dgm:spPr/>
      <dgm:t>
        <a:bodyPr/>
        <a:lstStyle/>
        <a:p>
          <a:endParaRPr lang="en-US"/>
        </a:p>
      </dgm:t>
    </dgm:pt>
    <dgm:pt modelId="{A29ACEB0-36FA-4259-8F23-F93116803D9B}" type="sibTrans" cxnId="{8B077860-4BDE-46E7-A487-C9031A5AF3F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0973D1F-67CE-4BAF-8A4F-335F05F4D477}" type="pres">
      <dgm:prSet presAssocID="{5C95AF92-5B51-4F1C-9BDA-61BC221B11F1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BCEBEB2-BD53-43B9-A9A8-D833903EBDC4}" type="pres">
      <dgm:prSet presAssocID="{5C95AF92-5B51-4F1C-9BDA-61BC221B11F1}" presName="container" presStyleCnt="0">
        <dgm:presLayoutVars>
          <dgm:dir/>
          <dgm:resizeHandles val="exact"/>
        </dgm:presLayoutVars>
      </dgm:prSet>
      <dgm:spPr/>
    </dgm:pt>
    <dgm:pt modelId="{A265BDDC-583E-4F06-A4E6-095F10A04763}" type="pres">
      <dgm:prSet presAssocID="{A16997CE-CED2-403C-8A96-2E73EBA59C22}" presName="compNode" presStyleCnt="0"/>
      <dgm:spPr/>
    </dgm:pt>
    <dgm:pt modelId="{79C83531-179C-4C88-9E68-25AAE015A71D}" type="pres">
      <dgm:prSet presAssocID="{A16997CE-CED2-403C-8A96-2E73EBA59C22}" presName="iconBgRect" presStyleLbl="bgShp" presStyleIdx="0" presStyleCnt="6"/>
      <dgm:spPr/>
    </dgm:pt>
    <dgm:pt modelId="{6B3D310B-DC51-4394-9204-B728B5D2C7BD}" type="pres">
      <dgm:prSet presAssocID="{A16997CE-CED2-403C-8A96-2E73EBA59C22}" presName="iconRect" presStyleLbl="node1" presStyleIdx="0" presStyleCnt="6"/>
      <dgm:spPr>
        <a:blipFill rotWithShape="1">
          <a:blip xmlns:r="http://schemas.openxmlformats.org/officeDocument/2006/relationships" r:embed="rId1"/>
          <a:srcRect/>
          <a:stretch>
            <a:fillRect l="-4000" r="-4000"/>
          </a:stretch>
        </a:blipFill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9A2B84A2-659A-437F-82A9-922E8E3FAFC3}" type="pres">
      <dgm:prSet presAssocID="{A16997CE-CED2-403C-8A96-2E73EBA59C22}" presName="spaceRect" presStyleCnt="0"/>
      <dgm:spPr/>
    </dgm:pt>
    <dgm:pt modelId="{D14D716D-0089-494B-8CCD-2CAA59DB18CC}" type="pres">
      <dgm:prSet presAssocID="{A16997CE-CED2-403C-8A96-2E73EBA59C22}" presName="textRect" presStyleLbl="revTx" presStyleIdx="0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896A0521-1799-4C86-AAF7-F1EADE0D7681}" type="pres">
      <dgm:prSet presAssocID="{2AB3556E-9C27-459E-9C1F-EBF6B7EAC0B1}" presName="sibTrans" presStyleLbl="sibTrans2D1" presStyleIdx="0" presStyleCnt="0"/>
      <dgm:spPr/>
      <dgm:t>
        <a:bodyPr/>
        <a:lstStyle/>
        <a:p>
          <a:endParaRPr lang="es-ES"/>
        </a:p>
      </dgm:t>
    </dgm:pt>
    <dgm:pt modelId="{C0DC9B66-6C5D-4185-B5EC-7E597394653B}" type="pres">
      <dgm:prSet presAssocID="{608EB88E-12FA-45E7-BD89-54EA93035F0D}" presName="compNode" presStyleCnt="0"/>
      <dgm:spPr/>
    </dgm:pt>
    <dgm:pt modelId="{3441E7C7-1822-4F44-A1CE-09ECEC7700ED}" type="pres">
      <dgm:prSet presAssocID="{608EB88E-12FA-45E7-BD89-54EA93035F0D}" presName="iconBgRect" presStyleLbl="bgShp" presStyleIdx="1" presStyleCnt="6" custLinFactNeighborX="1904" custLinFactNeighborY="3394"/>
      <dgm:spPr/>
    </dgm:pt>
    <dgm:pt modelId="{3EAEB2ED-4D53-4487-9388-05D0A95653D8}" type="pres">
      <dgm:prSet presAssocID="{608EB88E-12FA-45E7-BD89-54EA93035F0D}" presName="iconRect" presStyleLbl="node1" presStyleIdx="1" presStyleCnt="6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AB61171B-B382-456F-8579-221FE70665F1}" type="pres">
      <dgm:prSet presAssocID="{608EB88E-12FA-45E7-BD89-54EA93035F0D}" presName="spaceRect" presStyleCnt="0"/>
      <dgm:spPr/>
    </dgm:pt>
    <dgm:pt modelId="{C09DDACD-6454-4C72-8A5D-16F62CB56023}" type="pres">
      <dgm:prSet presAssocID="{608EB88E-12FA-45E7-BD89-54EA93035F0D}" presName="textRect" presStyleLbl="revTx" presStyleIdx="1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B8FBE3EC-9058-49F4-98A8-D699032113E7}" type="pres">
      <dgm:prSet presAssocID="{CF9EB310-C5D5-433E-B01B-3B55DAD17286}" presName="sibTrans" presStyleLbl="sibTrans2D1" presStyleIdx="0" presStyleCnt="0"/>
      <dgm:spPr/>
      <dgm:t>
        <a:bodyPr/>
        <a:lstStyle/>
        <a:p>
          <a:endParaRPr lang="es-ES"/>
        </a:p>
      </dgm:t>
    </dgm:pt>
    <dgm:pt modelId="{A5551223-B8A0-4C67-B5F9-3A7DD5A0E80F}" type="pres">
      <dgm:prSet presAssocID="{D29548BE-7A5D-42AD-96A7-0A154510DFF9}" presName="compNode" presStyleCnt="0"/>
      <dgm:spPr/>
    </dgm:pt>
    <dgm:pt modelId="{6A6578EF-1100-43A4-95F6-B97B24CC94ED}" type="pres">
      <dgm:prSet presAssocID="{D29548BE-7A5D-42AD-96A7-0A154510DFF9}" presName="iconBgRect" presStyleLbl="bgShp" presStyleIdx="2" presStyleCnt="6"/>
      <dgm:spPr>
        <a:blipFill rotWithShape="0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DBF23B10-E094-4099-B349-6122AD8FC285}" type="pres">
      <dgm:prSet presAssocID="{D29548BE-7A5D-42AD-96A7-0A154510DFF9}" presName="iconRect" presStyleLbl="node1" presStyleIdx="2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ES"/>
        </a:p>
      </dgm:t>
      <dgm:extLst>
        <a:ext uri="{E40237B7-FDA0-4F09-8148-C483321AD2D9}">
          <dgm14:cNvPr xmlns:dgm14="http://schemas.microsoft.com/office/drawing/2010/diagram" id="0" name="" descr="Martini"/>
        </a:ext>
      </dgm:extLst>
    </dgm:pt>
    <dgm:pt modelId="{F6CEEF5D-B500-44DF-B8EF-55D430AA070B}" type="pres">
      <dgm:prSet presAssocID="{D29548BE-7A5D-42AD-96A7-0A154510DFF9}" presName="spaceRect" presStyleCnt="0"/>
      <dgm:spPr/>
    </dgm:pt>
    <dgm:pt modelId="{EEA2DA2D-2CF3-4BAF-BC5C-170900A81DF9}" type="pres">
      <dgm:prSet presAssocID="{D29548BE-7A5D-42AD-96A7-0A154510DFF9}" presName="textRect" presStyleLbl="revTx" presStyleIdx="2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23ACC062-648F-4AD7-89ED-14223AAA1A34}" type="pres">
      <dgm:prSet presAssocID="{366ECE7F-3080-4D49-AF2E-70EB01011D85}" presName="sibTrans" presStyleLbl="sibTrans2D1" presStyleIdx="0" presStyleCnt="0"/>
      <dgm:spPr/>
      <dgm:t>
        <a:bodyPr/>
        <a:lstStyle/>
        <a:p>
          <a:endParaRPr lang="es-ES"/>
        </a:p>
      </dgm:t>
    </dgm:pt>
    <dgm:pt modelId="{4FD75829-661F-4777-8956-4A9AC43DAE7E}" type="pres">
      <dgm:prSet presAssocID="{B0FE38A8-F529-47E2-B4D7-B65D0AC906DD}" presName="compNode" presStyleCnt="0"/>
      <dgm:spPr/>
    </dgm:pt>
    <dgm:pt modelId="{F388ABB2-9AF4-43C5-A754-AFA700471F2B}" type="pres">
      <dgm:prSet presAssocID="{B0FE38A8-F529-47E2-B4D7-B65D0AC906DD}" presName="iconBgRect" presStyleLbl="bgShp" presStyleIdx="3" presStyleCnt="6"/>
      <dgm:spPr/>
    </dgm:pt>
    <dgm:pt modelId="{64650D58-AFDA-4270-B464-E949FB68BF6F}" type="pres">
      <dgm:prSet presAssocID="{B0FE38A8-F529-47E2-B4D7-B65D0AC906DD}" presName="iconRect" presStyleLbl="node1" presStyleIdx="3" presStyleCnt="6" custScaleX="149669" custScaleY="114590"/>
      <dgm:spPr>
        <a:blipFill rotWithShape="1">
          <a:blip xmlns:r="http://schemas.openxmlformats.org/officeDocument/2006/relationships" r:embed="rId6"/>
          <a:srcRect/>
          <a:stretch>
            <a:fillRect l="-10000" r="-10000"/>
          </a:stretch>
        </a:blipFill>
      </dgm:spPr>
      <dgm:extLst>
        <a:ext uri="{E40237B7-FDA0-4F09-8148-C483321AD2D9}">
          <dgm14:cNvPr xmlns:dgm14="http://schemas.microsoft.com/office/drawing/2010/diagram" id="0" name="" descr="Diana"/>
        </a:ext>
      </dgm:extLst>
    </dgm:pt>
    <dgm:pt modelId="{90B6E248-6CD9-4171-8730-142C87B9553A}" type="pres">
      <dgm:prSet presAssocID="{B0FE38A8-F529-47E2-B4D7-B65D0AC906DD}" presName="spaceRect" presStyleCnt="0"/>
      <dgm:spPr/>
    </dgm:pt>
    <dgm:pt modelId="{8F044D85-939A-457D-B312-28250869C79C}" type="pres">
      <dgm:prSet presAssocID="{B0FE38A8-F529-47E2-B4D7-B65D0AC906DD}" presName="textRect" presStyleLbl="revTx" presStyleIdx="3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B7C340C5-C681-45E0-9E90-06E3B0C6010A}" type="pres">
      <dgm:prSet presAssocID="{8D1461AC-D52B-4254-9D77-6715A4CC1AA4}" presName="sibTrans" presStyleLbl="sibTrans2D1" presStyleIdx="0" presStyleCnt="0"/>
      <dgm:spPr/>
      <dgm:t>
        <a:bodyPr/>
        <a:lstStyle/>
        <a:p>
          <a:endParaRPr lang="es-ES"/>
        </a:p>
      </dgm:t>
    </dgm:pt>
    <dgm:pt modelId="{E49805D1-7409-4D0E-93D1-08DADC786B45}" type="pres">
      <dgm:prSet presAssocID="{1C0C1DF2-4972-4DA6-BF70-0A2D06BA0C90}" presName="compNode" presStyleCnt="0"/>
      <dgm:spPr/>
    </dgm:pt>
    <dgm:pt modelId="{F55B6686-6674-4079-9D7D-E4A844DB91CC}" type="pres">
      <dgm:prSet presAssocID="{1C0C1DF2-4972-4DA6-BF70-0A2D06BA0C90}" presName="iconBgRect" presStyleLbl="bgShp" presStyleIdx="4" presStyleCnt="6"/>
      <dgm:spPr/>
    </dgm:pt>
    <dgm:pt modelId="{B0A7CBB2-F2D7-4FFB-AF4D-D14F37F0275F}" type="pres">
      <dgm:prSet presAssocID="{1C0C1DF2-4972-4DA6-BF70-0A2D06BA0C90}" presName="iconRect" presStyleLbl="node1" presStyleIdx="4" presStyleCnt="6"/>
      <dgm:spPr>
        <a:blipFill rotWithShape="1">
          <a:blip xmlns:r="http://schemas.openxmlformats.org/officeDocument/2006/relationships" r:embed="rId7"/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upo de hombres"/>
        </a:ext>
      </dgm:extLst>
    </dgm:pt>
    <dgm:pt modelId="{182BBD85-1C52-4C92-9F61-8C59699441A2}" type="pres">
      <dgm:prSet presAssocID="{1C0C1DF2-4972-4DA6-BF70-0A2D06BA0C90}" presName="spaceRect" presStyleCnt="0"/>
      <dgm:spPr/>
    </dgm:pt>
    <dgm:pt modelId="{D79ED3CA-824E-4F0A-89C0-CDDE31DBC4B7}" type="pres">
      <dgm:prSet presAssocID="{1C0C1DF2-4972-4DA6-BF70-0A2D06BA0C90}" presName="textRect" presStyleLbl="revTx" presStyleIdx="4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00A9CE32-73BA-4FBF-853A-219D53E1D6FD}" type="pres">
      <dgm:prSet presAssocID="{BE045D53-12E8-4964-9665-F78A5CA5CCBE}" presName="sibTrans" presStyleLbl="sibTrans2D1" presStyleIdx="0" presStyleCnt="0"/>
      <dgm:spPr/>
      <dgm:t>
        <a:bodyPr/>
        <a:lstStyle/>
        <a:p>
          <a:endParaRPr lang="es-ES"/>
        </a:p>
      </dgm:t>
    </dgm:pt>
    <dgm:pt modelId="{A9790C56-DB54-4B78-85D8-B39FED4F7715}" type="pres">
      <dgm:prSet presAssocID="{D224D07C-0041-40C7-90CA-4022F2F88943}" presName="compNode" presStyleCnt="0"/>
      <dgm:spPr/>
    </dgm:pt>
    <dgm:pt modelId="{D39E3CD3-7F28-42DB-8FF3-10459CF16C90}" type="pres">
      <dgm:prSet presAssocID="{D224D07C-0041-40C7-90CA-4022F2F88943}" presName="iconBgRect" presStyleLbl="bgShp" presStyleIdx="5" presStyleCnt="6"/>
      <dgm:spPr/>
    </dgm:pt>
    <dgm:pt modelId="{6713F5D2-0E1F-4722-A9F5-42184F4D86EB}" type="pres">
      <dgm:prSet presAssocID="{D224D07C-0041-40C7-90CA-4022F2F88943}" presName="iconRect" presStyleLbl="node1" presStyleIdx="5" presStyleCnt="6"/>
      <dgm:spPr>
        <a:blipFill rotWithShape="1">
          <a:blip xmlns:r="http://schemas.openxmlformats.org/officeDocument/2006/relationships" r:embed="rId8"/>
          <a:srcRect/>
          <a:stretch>
            <a:fillRect l="-46000" r="-46000"/>
          </a:stretch>
        </a:blipFill>
      </dgm:spPr>
      <dgm:extLst>
        <a:ext uri="{E40237B7-FDA0-4F09-8148-C483321AD2D9}">
          <dgm14:cNvPr xmlns:dgm14="http://schemas.microsoft.com/office/drawing/2010/diagram" id="0" name="" descr="Irritante"/>
        </a:ext>
      </dgm:extLst>
    </dgm:pt>
    <dgm:pt modelId="{BD4C5DCE-C20E-4D92-B72A-B668D95890DA}" type="pres">
      <dgm:prSet presAssocID="{D224D07C-0041-40C7-90CA-4022F2F88943}" presName="spaceRect" presStyleCnt="0"/>
      <dgm:spPr/>
    </dgm:pt>
    <dgm:pt modelId="{FD262792-CD32-4AE7-987E-F1AA33096EBD}" type="pres">
      <dgm:prSet presAssocID="{D224D07C-0041-40C7-90CA-4022F2F88943}" presName="textRect" presStyleLbl="revTx" presStyleIdx="5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25ADE82-82B0-40FA-B378-627FCF77B540}" type="presOf" srcId="{BE045D53-12E8-4964-9665-F78A5CA5CCBE}" destId="{00A9CE32-73BA-4FBF-853A-219D53E1D6FD}" srcOrd="0" destOrd="0" presId="urn:microsoft.com/office/officeart/2018/2/layout/IconCircleList"/>
    <dgm:cxn modelId="{03A216F2-B198-4BF5-ADA6-8030139E32E5}" srcId="{5C95AF92-5B51-4F1C-9BDA-61BC221B11F1}" destId="{608EB88E-12FA-45E7-BD89-54EA93035F0D}" srcOrd="1" destOrd="0" parTransId="{76103351-DD62-4011-89FE-280867A489AC}" sibTransId="{CF9EB310-C5D5-433E-B01B-3B55DAD17286}"/>
    <dgm:cxn modelId="{7C2A0545-8D26-4BCF-AA00-242FD8D1FF51}" srcId="{5C95AF92-5B51-4F1C-9BDA-61BC221B11F1}" destId="{1C0C1DF2-4972-4DA6-BF70-0A2D06BA0C90}" srcOrd="4" destOrd="0" parTransId="{7AEEA052-ED45-4D98-AB00-420DF95B5CB1}" sibTransId="{BE045D53-12E8-4964-9665-F78A5CA5CCBE}"/>
    <dgm:cxn modelId="{0EEDE000-5BDD-4623-81F5-3D80733828EB}" type="presOf" srcId="{B0FE38A8-F529-47E2-B4D7-B65D0AC906DD}" destId="{8F044D85-939A-457D-B312-28250869C79C}" srcOrd="0" destOrd="0" presId="urn:microsoft.com/office/officeart/2018/2/layout/IconCircleList"/>
    <dgm:cxn modelId="{D6185772-B992-4B82-8BE1-7D6E19CB7A5B}" srcId="{5C95AF92-5B51-4F1C-9BDA-61BC221B11F1}" destId="{D29548BE-7A5D-42AD-96A7-0A154510DFF9}" srcOrd="2" destOrd="0" parTransId="{04B1506B-F21B-496C-A277-A202D5E68446}" sibTransId="{366ECE7F-3080-4D49-AF2E-70EB01011D85}"/>
    <dgm:cxn modelId="{E6A8F966-1E6D-4B1A-B25D-5EDD8B61460A}" type="presOf" srcId="{1C0C1DF2-4972-4DA6-BF70-0A2D06BA0C90}" destId="{D79ED3CA-824E-4F0A-89C0-CDDE31DBC4B7}" srcOrd="0" destOrd="0" presId="urn:microsoft.com/office/officeart/2018/2/layout/IconCircleList"/>
    <dgm:cxn modelId="{7DEB2EA8-9B81-4E33-A133-ED03D412DDD5}" type="presOf" srcId="{8D1461AC-D52B-4254-9D77-6715A4CC1AA4}" destId="{B7C340C5-C681-45E0-9E90-06E3B0C6010A}" srcOrd="0" destOrd="0" presId="urn:microsoft.com/office/officeart/2018/2/layout/IconCircleList"/>
    <dgm:cxn modelId="{0281C6A4-2010-449D-8FBF-3085D2C4B72D}" type="presOf" srcId="{5C95AF92-5B51-4F1C-9BDA-61BC221B11F1}" destId="{D0973D1F-67CE-4BAF-8A4F-335F05F4D477}" srcOrd="0" destOrd="0" presId="urn:microsoft.com/office/officeart/2018/2/layout/IconCircleList"/>
    <dgm:cxn modelId="{334BAEA4-F384-4877-B7E4-9E8ECC6E3659}" type="presOf" srcId="{CF9EB310-C5D5-433E-B01B-3B55DAD17286}" destId="{B8FBE3EC-9058-49F4-98A8-D699032113E7}" srcOrd="0" destOrd="0" presId="urn:microsoft.com/office/officeart/2018/2/layout/IconCircleList"/>
    <dgm:cxn modelId="{35592476-A27D-48B1-AF1D-BEDE20E9056D}" type="presOf" srcId="{366ECE7F-3080-4D49-AF2E-70EB01011D85}" destId="{23ACC062-648F-4AD7-89ED-14223AAA1A34}" srcOrd="0" destOrd="0" presId="urn:microsoft.com/office/officeart/2018/2/layout/IconCircleList"/>
    <dgm:cxn modelId="{05843F35-DBFE-4898-A9B2-BC864E0AA6E3}" type="presOf" srcId="{D29548BE-7A5D-42AD-96A7-0A154510DFF9}" destId="{EEA2DA2D-2CF3-4BAF-BC5C-170900A81DF9}" srcOrd="0" destOrd="0" presId="urn:microsoft.com/office/officeart/2018/2/layout/IconCircleList"/>
    <dgm:cxn modelId="{B6BD5F1C-19E0-4CD0-ABC5-D0C125E6BBD0}" type="presOf" srcId="{D224D07C-0041-40C7-90CA-4022F2F88943}" destId="{FD262792-CD32-4AE7-987E-F1AA33096EBD}" srcOrd="0" destOrd="0" presId="urn:microsoft.com/office/officeart/2018/2/layout/IconCircleList"/>
    <dgm:cxn modelId="{2D6E8F2C-B67E-4967-975A-63B423980637}" type="presOf" srcId="{A16997CE-CED2-403C-8A96-2E73EBA59C22}" destId="{D14D716D-0089-494B-8CCD-2CAA59DB18CC}" srcOrd="0" destOrd="0" presId="urn:microsoft.com/office/officeart/2018/2/layout/IconCircleList"/>
    <dgm:cxn modelId="{F8FD1B50-0296-4297-BDCE-8C4600E7E9FD}" srcId="{5C95AF92-5B51-4F1C-9BDA-61BC221B11F1}" destId="{A16997CE-CED2-403C-8A96-2E73EBA59C22}" srcOrd="0" destOrd="0" parTransId="{1A2BB17C-BFC7-4459-882D-B62245AA3AC0}" sibTransId="{2AB3556E-9C27-459E-9C1F-EBF6B7EAC0B1}"/>
    <dgm:cxn modelId="{8B077860-4BDE-46E7-A487-C9031A5AF3F4}" srcId="{5C95AF92-5B51-4F1C-9BDA-61BC221B11F1}" destId="{D224D07C-0041-40C7-90CA-4022F2F88943}" srcOrd="5" destOrd="0" parTransId="{6E9563A3-879E-47C0-8067-7FB536447ECA}" sibTransId="{A29ACEB0-36FA-4259-8F23-F93116803D9B}"/>
    <dgm:cxn modelId="{2F33D518-10D8-4765-8E4A-7432BF09B9D9}" type="presOf" srcId="{608EB88E-12FA-45E7-BD89-54EA93035F0D}" destId="{C09DDACD-6454-4C72-8A5D-16F62CB56023}" srcOrd="0" destOrd="0" presId="urn:microsoft.com/office/officeart/2018/2/layout/IconCircleList"/>
    <dgm:cxn modelId="{E505AD3C-7BA3-4275-80AB-9623FC58A2E8}" type="presOf" srcId="{2AB3556E-9C27-459E-9C1F-EBF6B7EAC0B1}" destId="{896A0521-1799-4C86-AAF7-F1EADE0D7681}" srcOrd="0" destOrd="0" presId="urn:microsoft.com/office/officeart/2018/2/layout/IconCircleList"/>
    <dgm:cxn modelId="{7EDDAF78-B875-43BF-BC2F-B6654F6003A5}" srcId="{5C95AF92-5B51-4F1C-9BDA-61BC221B11F1}" destId="{B0FE38A8-F529-47E2-B4D7-B65D0AC906DD}" srcOrd="3" destOrd="0" parTransId="{01CC772E-38BC-42FD-B537-E077EBCE5801}" sibTransId="{8D1461AC-D52B-4254-9D77-6715A4CC1AA4}"/>
    <dgm:cxn modelId="{E2D2A18D-708B-4290-87BA-D94880C25775}" type="presParOf" srcId="{D0973D1F-67CE-4BAF-8A4F-335F05F4D477}" destId="{BBCEBEB2-BD53-43B9-A9A8-D833903EBDC4}" srcOrd="0" destOrd="0" presId="urn:microsoft.com/office/officeart/2018/2/layout/IconCircleList"/>
    <dgm:cxn modelId="{D63A11A7-3A0D-4E5D-BF42-AB102727609B}" type="presParOf" srcId="{BBCEBEB2-BD53-43B9-A9A8-D833903EBDC4}" destId="{A265BDDC-583E-4F06-A4E6-095F10A04763}" srcOrd="0" destOrd="0" presId="urn:microsoft.com/office/officeart/2018/2/layout/IconCircleList"/>
    <dgm:cxn modelId="{5DA7BCFA-269E-44B3-8EB0-C3E52F95E1DB}" type="presParOf" srcId="{A265BDDC-583E-4F06-A4E6-095F10A04763}" destId="{79C83531-179C-4C88-9E68-25AAE015A71D}" srcOrd="0" destOrd="0" presId="urn:microsoft.com/office/officeart/2018/2/layout/IconCircleList"/>
    <dgm:cxn modelId="{744ED6E8-91C2-41D6-9BD9-EF15BA73C5D4}" type="presParOf" srcId="{A265BDDC-583E-4F06-A4E6-095F10A04763}" destId="{6B3D310B-DC51-4394-9204-B728B5D2C7BD}" srcOrd="1" destOrd="0" presId="urn:microsoft.com/office/officeart/2018/2/layout/IconCircleList"/>
    <dgm:cxn modelId="{620B4F7E-AE49-4C85-9BC6-D9273835DBE5}" type="presParOf" srcId="{A265BDDC-583E-4F06-A4E6-095F10A04763}" destId="{9A2B84A2-659A-437F-82A9-922E8E3FAFC3}" srcOrd="2" destOrd="0" presId="urn:microsoft.com/office/officeart/2018/2/layout/IconCircleList"/>
    <dgm:cxn modelId="{A7ED6348-AEE9-474E-9E9E-06CA2B82516C}" type="presParOf" srcId="{A265BDDC-583E-4F06-A4E6-095F10A04763}" destId="{D14D716D-0089-494B-8CCD-2CAA59DB18CC}" srcOrd="3" destOrd="0" presId="urn:microsoft.com/office/officeart/2018/2/layout/IconCircleList"/>
    <dgm:cxn modelId="{6EE411F6-7000-4518-A370-A77475A93CAA}" type="presParOf" srcId="{BBCEBEB2-BD53-43B9-A9A8-D833903EBDC4}" destId="{896A0521-1799-4C86-AAF7-F1EADE0D7681}" srcOrd="1" destOrd="0" presId="urn:microsoft.com/office/officeart/2018/2/layout/IconCircleList"/>
    <dgm:cxn modelId="{77BD2F60-2396-418E-9F35-E73460AF0439}" type="presParOf" srcId="{BBCEBEB2-BD53-43B9-A9A8-D833903EBDC4}" destId="{C0DC9B66-6C5D-4185-B5EC-7E597394653B}" srcOrd="2" destOrd="0" presId="urn:microsoft.com/office/officeart/2018/2/layout/IconCircleList"/>
    <dgm:cxn modelId="{FDAE5A42-1A62-40F6-BAB4-2952E60A1572}" type="presParOf" srcId="{C0DC9B66-6C5D-4185-B5EC-7E597394653B}" destId="{3441E7C7-1822-4F44-A1CE-09ECEC7700ED}" srcOrd="0" destOrd="0" presId="urn:microsoft.com/office/officeart/2018/2/layout/IconCircleList"/>
    <dgm:cxn modelId="{235FF4D7-0CF3-4CDD-8E5B-42D26A7BB06A}" type="presParOf" srcId="{C0DC9B66-6C5D-4185-B5EC-7E597394653B}" destId="{3EAEB2ED-4D53-4487-9388-05D0A95653D8}" srcOrd="1" destOrd="0" presId="urn:microsoft.com/office/officeart/2018/2/layout/IconCircleList"/>
    <dgm:cxn modelId="{15887DB1-5131-46BE-ACBF-89ADA0E4A237}" type="presParOf" srcId="{C0DC9B66-6C5D-4185-B5EC-7E597394653B}" destId="{AB61171B-B382-456F-8579-221FE70665F1}" srcOrd="2" destOrd="0" presId="urn:microsoft.com/office/officeart/2018/2/layout/IconCircleList"/>
    <dgm:cxn modelId="{4A7A37EE-42FE-41AA-AE12-21FAF34AE8BA}" type="presParOf" srcId="{C0DC9B66-6C5D-4185-B5EC-7E597394653B}" destId="{C09DDACD-6454-4C72-8A5D-16F62CB56023}" srcOrd="3" destOrd="0" presId="urn:microsoft.com/office/officeart/2018/2/layout/IconCircleList"/>
    <dgm:cxn modelId="{198297C0-A335-4F30-9289-216FEC1E809B}" type="presParOf" srcId="{BBCEBEB2-BD53-43B9-A9A8-D833903EBDC4}" destId="{B8FBE3EC-9058-49F4-98A8-D699032113E7}" srcOrd="3" destOrd="0" presId="urn:microsoft.com/office/officeart/2018/2/layout/IconCircleList"/>
    <dgm:cxn modelId="{2102D1E6-4194-446D-A628-9CB7B22371BF}" type="presParOf" srcId="{BBCEBEB2-BD53-43B9-A9A8-D833903EBDC4}" destId="{A5551223-B8A0-4C67-B5F9-3A7DD5A0E80F}" srcOrd="4" destOrd="0" presId="urn:microsoft.com/office/officeart/2018/2/layout/IconCircleList"/>
    <dgm:cxn modelId="{B43E89C4-4CB9-4CE8-957C-B3EE05314305}" type="presParOf" srcId="{A5551223-B8A0-4C67-B5F9-3A7DD5A0E80F}" destId="{6A6578EF-1100-43A4-95F6-B97B24CC94ED}" srcOrd="0" destOrd="0" presId="urn:microsoft.com/office/officeart/2018/2/layout/IconCircleList"/>
    <dgm:cxn modelId="{A6D16096-E15C-4946-8BBB-B52CADCFAD34}" type="presParOf" srcId="{A5551223-B8A0-4C67-B5F9-3A7DD5A0E80F}" destId="{DBF23B10-E094-4099-B349-6122AD8FC285}" srcOrd="1" destOrd="0" presId="urn:microsoft.com/office/officeart/2018/2/layout/IconCircleList"/>
    <dgm:cxn modelId="{C13B3D3C-C258-453D-98C3-CB862B12F06D}" type="presParOf" srcId="{A5551223-B8A0-4C67-B5F9-3A7DD5A0E80F}" destId="{F6CEEF5D-B500-44DF-B8EF-55D430AA070B}" srcOrd="2" destOrd="0" presId="urn:microsoft.com/office/officeart/2018/2/layout/IconCircleList"/>
    <dgm:cxn modelId="{5837A16C-C478-41CF-A318-C6CB53BC9873}" type="presParOf" srcId="{A5551223-B8A0-4C67-B5F9-3A7DD5A0E80F}" destId="{EEA2DA2D-2CF3-4BAF-BC5C-170900A81DF9}" srcOrd="3" destOrd="0" presId="urn:microsoft.com/office/officeart/2018/2/layout/IconCircleList"/>
    <dgm:cxn modelId="{DE52AB8C-A255-4CDE-9129-83D103662544}" type="presParOf" srcId="{BBCEBEB2-BD53-43B9-A9A8-D833903EBDC4}" destId="{23ACC062-648F-4AD7-89ED-14223AAA1A34}" srcOrd="5" destOrd="0" presId="urn:microsoft.com/office/officeart/2018/2/layout/IconCircleList"/>
    <dgm:cxn modelId="{B718A762-6C6B-45AC-959A-008FFC099954}" type="presParOf" srcId="{BBCEBEB2-BD53-43B9-A9A8-D833903EBDC4}" destId="{4FD75829-661F-4777-8956-4A9AC43DAE7E}" srcOrd="6" destOrd="0" presId="urn:microsoft.com/office/officeart/2018/2/layout/IconCircleList"/>
    <dgm:cxn modelId="{B836B70C-0076-4806-B53A-1661E3C87ACE}" type="presParOf" srcId="{4FD75829-661F-4777-8956-4A9AC43DAE7E}" destId="{F388ABB2-9AF4-43C5-A754-AFA700471F2B}" srcOrd="0" destOrd="0" presId="urn:microsoft.com/office/officeart/2018/2/layout/IconCircleList"/>
    <dgm:cxn modelId="{B7DCC158-7EE4-4471-B607-3F85E976690A}" type="presParOf" srcId="{4FD75829-661F-4777-8956-4A9AC43DAE7E}" destId="{64650D58-AFDA-4270-B464-E949FB68BF6F}" srcOrd="1" destOrd="0" presId="urn:microsoft.com/office/officeart/2018/2/layout/IconCircleList"/>
    <dgm:cxn modelId="{A624DC00-1CFB-49AE-9911-255FE001376B}" type="presParOf" srcId="{4FD75829-661F-4777-8956-4A9AC43DAE7E}" destId="{90B6E248-6CD9-4171-8730-142C87B9553A}" srcOrd="2" destOrd="0" presId="urn:microsoft.com/office/officeart/2018/2/layout/IconCircleList"/>
    <dgm:cxn modelId="{77F11CFA-6198-40A0-B25A-91E4ED29B7BD}" type="presParOf" srcId="{4FD75829-661F-4777-8956-4A9AC43DAE7E}" destId="{8F044D85-939A-457D-B312-28250869C79C}" srcOrd="3" destOrd="0" presId="urn:microsoft.com/office/officeart/2018/2/layout/IconCircleList"/>
    <dgm:cxn modelId="{B3C5659E-1A49-4BFF-8BF1-53D91C48638F}" type="presParOf" srcId="{BBCEBEB2-BD53-43B9-A9A8-D833903EBDC4}" destId="{B7C340C5-C681-45E0-9E90-06E3B0C6010A}" srcOrd="7" destOrd="0" presId="urn:microsoft.com/office/officeart/2018/2/layout/IconCircleList"/>
    <dgm:cxn modelId="{8C8654E0-D1EF-4969-B57D-F40DC491F2CA}" type="presParOf" srcId="{BBCEBEB2-BD53-43B9-A9A8-D833903EBDC4}" destId="{E49805D1-7409-4D0E-93D1-08DADC786B45}" srcOrd="8" destOrd="0" presId="urn:microsoft.com/office/officeart/2018/2/layout/IconCircleList"/>
    <dgm:cxn modelId="{B5512018-2202-4788-9555-D2E51254C484}" type="presParOf" srcId="{E49805D1-7409-4D0E-93D1-08DADC786B45}" destId="{F55B6686-6674-4079-9D7D-E4A844DB91CC}" srcOrd="0" destOrd="0" presId="urn:microsoft.com/office/officeart/2018/2/layout/IconCircleList"/>
    <dgm:cxn modelId="{F3346A2E-36D0-41D9-A2EC-43828CED4B17}" type="presParOf" srcId="{E49805D1-7409-4D0E-93D1-08DADC786B45}" destId="{B0A7CBB2-F2D7-4FFB-AF4D-D14F37F0275F}" srcOrd="1" destOrd="0" presId="urn:microsoft.com/office/officeart/2018/2/layout/IconCircleList"/>
    <dgm:cxn modelId="{6786AE76-B205-4B75-9254-F9CF3BD9FA39}" type="presParOf" srcId="{E49805D1-7409-4D0E-93D1-08DADC786B45}" destId="{182BBD85-1C52-4C92-9F61-8C59699441A2}" srcOrd="2" destOrd="0" presId="urn:microsoft.com/office/officeart/2018/2/layout/IconCircleList"/>
    <dgm:cxn modelId="{B59221B2-516A-4F30-82A7-14BD7150FAEB}" type="presParOf" srcId="{E49805D1-7409-4D0E-93D1-08DADC786B45}" destId="{D79ED3CA-824E-4F0A-89C0-CDDE31DBC4B7}" srcOrd="3" destOrd="0" presId="urn:microsoft.com/office/officeart/2018/2/layout/IconCircleList"/>
    <dgm:cxn modelId="{D2DCFA8A-4E08-49FB-A49A-FB6C8DD60DE2}" type="presParOf" srcId="{BBCEBEB2-BD53-43B9-A9A8-D833903EBDC4}" destId="{00A9CE32-73BA-4FBF-853A-219D53E1D6FD}" srcOrd="9" destOrd="0" presId="urn:microsoft.com/office/officeart/2018/2/layout/IconCircleList"/>
    <dgm:cxn modelId="{8F2F802D-BFA6-417E-A2D9-D8AD73E4AD25}" type="presParOf" srcId="{BBCEBEB2-BD53-43B9-A9A8-D833903EBDC4}" destId="{A9790C56-DB54-4B78-85D8-B39FED4F7715}" srcOrd="10" destOrd="0" presId="urn:microsoft.com/office/officeart/2018/2/layout/IconCircleList"/>
    <dgm:cxn modelId="{CAFC8B81-86F0-4DED-9883-FCDB451DE2F8}" type="presParOf" srcId="{A9790C56-DB54-4B78-85D8-B39FED4F7715}" destId="{D39E3CD3-7F28-42DB-8FF3-10459CF16C90}" srcOrd="0" destOrd="0" presId="urn:microsoft.com/office/officeart/2018/2/layout/IconCircleList"/>
    <dgm:cxn modelId="{23EA3158-9699-4671-A3A2-E9DF4144E5C9}" type="presParOf" srcId="{A9790C56-DB54-4B78-85D8-B39FED4F7715}" destId="{6713F5D2-0E1F-4722-A9F5-42184F4D86EB}" srcOrd="1" destOrd="0" presId="urn:microsoft.com/office/officeart/2018/2/layout/IconCircleList"/>
    <dgm:cxn modelId="{501E040E-61AA-46BF-8E67-119B042C9E7C}" type="presParOf" srcId="{A9790C56-DB54-4B78-85D8-B39FED4F7715}" destId="{BD4C5DCE-C20E-4D92-B72A-B668D95890DA}" srcOrd="2" destOrd="0" presId="urn:microsoft.com/office/officeart/2018/2/layout/IconCircleList"/>
    <dgm:cxn modelId="{72C8CB78-3E27-44B1-AEC4-E70D069BAFDA}" type="presParOf" srcId="{A9790C56-DB54-4B78-85D8-B39FED4F7715}" destId="{FD262792-CD32-4AE7-987E-F1AA33096EBD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95AF92-5B51-4F1C-9BDA-61BC221B11F1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6997CE-CED2-403C-8A96-2E73EBA59C22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dirty="0"/>
            <a:t>Garantizar el cumplimiento de los requisitos normativos aplicables a la organización. </a:t>
          </a:r>
          <a:endParaRPr lang="en-US" dirty="0"/>
        </a:p>
      </dgm:t>
    </dgm:pt>
    <dgm:pt modelId="{1A2BB17C-BFC7-4459-882D-B62245AA3AC0}" type="parTrans" cxnId="{F8FD1B50-0296-4297-BDCE-8C4600E7E9FD}">
      <dgm:prSet/>
      <dgm:spPr/>
      <dgm:t>
        <a:bodyPr/>
        <a:lstStyle/>
        <a:p>
          <a:endParaRPr lang="en-US"/>
        </a:p>
      </dgm:t>
    </dgm:pt>
    <dgm:pt modelId="{2AB3556E-9C27-459E-9C1F-EBF6B7EAC0B1}" type="sibTrans" cxnId="{F8FD1B50-0296-4297-BDCE-8C4600E7E9F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08EB88E-12FA-45E7-BD89-54EA93035F0D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dirty="0"/>
            <a:t>Prevenir, fomentar y apoyar la salud, seguridad y bienestar de nuestros trabajadores. </a:t>
          </a:r>
          <a:endParaRPr lang="en-US" dirty="0"/>
        </a:p>
      </dgm:t>
    </dgm:pt>
    <dgm:pt modelId="{76103351-DD62-4011-89FE-280867A489AC}" type="parTrans" cxnId="{03A216F2-B198-4BF5-ADA6-8030139E32E5}">
      <dgm:prSet/>
      <dgm:spPr/>
      <dgm:t>
        <a:bodyPr/>
        <a:lstStyle/>
        <a:p>
          <a:endParaRPr lang="en-US"/>
        </a:p>
      </dgm:t>
    </dgm:pt>
    <dgm:pt modelId="{CF9EB310-C5D5-433E-B01B-3B55DAD17286}" type="sibTrans" cxnId="{03A216F2-B198-4BF5-ADA6-8030139E32E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29548BE-7A5D-42AD-96A7-0A154510DFF9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dirty="0"/>
            <a:t>Prevenir los accidentes de trabajo, la enfermedad general y laboral.</a:t>
          </a:r>
          <a:endParaRPr lang="en-US" dirty="0"/>
        </a:p>
      </dgm:t>
    </dgm:pt>
    <dgm:pt modelId="{04B1506B-F21B-496C-A277-A202D5E68446}" type="parTrans" cxnId="{D6185772-B992-4B82-8BE1-7D6E19CB7A5B}">
      <dgm:prSet/>
      <dgm:spPr/>
      <dgm:t>
        <a:bodyPr/>
        <a:lstStyle/>
        <a:p>
          <a:endParaRPr lang="en-US"/>
        </a:p>
      </dgm:t>
    </dgm:pt>
    <dgm:pt modelId="{366ECE7F-3080-4D49-AF2E-70EB01011D85}" type="sibTrans" cxnId="{D6185772-B992-4B82-8BE1-7D6E19CB7A5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0FE38A8-F529-47E2-B4D7-B65D0AC906DD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dirty="0"/>
            <a:t>Promover la mejora continua del sistema de gestión de la seguridad y salud en el trabajo.</a:t>
          </a:r>
          <a:endParaRPr lang="en-US" dirty="0"/>
        </a:p>
      </dgm:t>
    </dgm:pt>
    <dgm:pt modelId="{01CC772E-38BC-42FD-B537-E077EBCE5801}" type="parTrans" cxnId="{7EDDAF78-B875-43BF-BC2F-B6654F6003A5}">
      <dgm:prSet/>
      <dgm:spPr/>
      <dgm:t>
        <a:bodyPr/>
        <a:lstStyle/>
        <a:p>
          <a:endParaRPr lang="en-US"/>
        </a:p>
      </dgm:t>
    </dgm:pt>
    <dgm:pt modelId="{8D1461AC-D52B-4254-9D77-6715A4CC1AA4}" type="sibTrans" cxnId="{7EDDAF78-B875-43BF-BC2F-B6654F6003A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0973D1F-67CE-4BAF-8A4F-335F05F4D477}" type="pres">
      <dgm:prSet presAssocID="{5C95AF92-5B51-4F1C-9BDA-61BC221B11F1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BCEBEB2-BD53-43B9-A9A8-D833903EBDC4}" type="pres">
      <dgm:prSet presAssocID="{5C95AF92-5B51-4F1C-9BDA-61BC221B11F1}" presName="container" presStyleCnt="0">
        <dgm:presLayoutVars>
          <dgm:dir/>
          <dgm:resizeHandles val="exact"/>
        </dgm:presLayoutVars>
      </dgm:prSet>
      <dgm:spPr/>
    </dgm:pt>
    <dgm:pt modelId="{A265BDDC-583E-4F06-A4E6-095F10A04763}" type="pres">
      <dgm:prSet presAssocID="{A16997CE-CED2-403C-8A96-2E73EBA59C22}" presName="compNode" presStyleCnt="0"/>
      <dgm:spPr/>
    </dgm:pt>
    <dgm:pt modelId="{79C83531-179C-4C88-9E68-25AAE015A71D}" type="pres">
      <dgm:prSet presAssocID="{A16997CE-CED2-403C-8A96-2E73EBA59C22}" presName="iconBgRect" presStyleLbl="bgShp" presStyleIdx="0" presStyleCnt="4"/>
      <dgm:spPr/>
    </dgm:pt>
    <dgm:pt modelId="{6B3D310B-DC51-4394-9204-B728B5D2C7BD}" type="pres">
      <dgm:prSet presAssocID="{A16997CE-CED2-403C-8A96-2E73EBA59C22}" presName="iconRect" presStyleLbl="node1" presStyleIdx="0" presStyleCnt="4"/>
      <dgm:spPr>
        <a:blipFill rotWithShape="1">
          <a:blip xmlns:r="http://schemas.openxmlformats.org/officeDocument/2006/relationships" r:embed="rId1"/>
          <a:srcRect/>
          <a:stretch>
            <a:fillRect l="-24000" r="-24000"/>
          </a:stretch>
        </a:blipFill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9A2B84A2-659A-437F-82A9-922E8E3FAFC3}" type="pres">
      <dgm:prSet presAssocID="{A16997CE-CED2-403C-8A96-2E73EBA59C22}" presName="spaceRect" presStyleCnt="0"/>
      <dgm:spPr/>
    </dgm:pt>
    <dgm:pt modelId="{D14D716D-0089-494B-8CCD-2CAA59DB18CC}" type="pres">
      <dgm:prSet presAssocID="{A16997CE-CED2-403C-8A96-2E73EBA59C22}" presName="textRect" presStyleLbl="revTx" presStyleIdx="0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896A0521-1799-4C86-AAF7-F1EADE0D7681}" type="pres">
      <dgm:prSet presAssocID="{2AB3556E-9C27-459E-9C1F-EBF6B7EAC0B1}" presName="sibTrans" presStyleLbl="sibTrans2D1" presStyleIdx="0" presStyleCnt="0"/>
      <dgm:spPr/>
      <dgm:t>
        <a:bodyPr/>
        <a:lstStyle/>
        <a:p>
          <a:endParaRPr lang="es-ES"/>
        </a:p>
      </dgm:t>
    </dgm:pt>
    <dgm:pt modelId="{C0DC9B66-6C5D-4185-B5EC-7E597394653B}" type="pres">
      <dgm:prSet presAssocID="{608EB88E-12FA-45E7-BD89-54EA93035F0D}" presName="compNode" presStyleCnt="0"/>
      <dgm:spPr/>
    </dgm:pt>
    <dgm:pt modelId="{3441E7C7-1822-4F44-A1CE-09ECEC7700ED}" type="pres">
      <dgm:prSet presAssocID="{608EB88E-12FA-45E7-BD89-54EA93035F0D}" presName="iconBgRect" presStyleLbl="bgShp" presStyleIdx="1" presStyleCnt="4"/>
      <dgm:spPr/>
    </dgm:pt>
    <dgm:pt modelId="{3EAEB2ED-4D53-4487-9388-05D0A95653D8}" type="pres">
      <dgm:prSet presAssocID="{608EB88E-12FA-45E7-BD89-54EA93035F0D}" presName="iconRect" presStyleLbl="node1" presStyleIdx="1" presStyleCnt="4" custScaleX="132587" custScaleY="125564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mpagne Glasses"/>
        </a:ext>
      </dgm:extLst>
    </dgm:pt>
    <dgm:pt modelId="{AB61171B-B382-456F-8579-221FE70665F1}" type="pres">
      <dgm:prSet presAssocID="{608EB88E-12FA-45E7-BD89-54EA93035F0D}" presName="spaceRect" presStyleCnt="0"/>
      <dgm:spPr/>
    </dgm:pt>
    <dgm:pt modelId="{C09DDACD-6454-4C72-8A5D-16F62CB56023}" type="pres">
      <dgm:prSet presAssocID="{608EB88E-12FA-45E7-BD89-54EA93035F0D}" presName="textRect" presStyleLbl="revTx" presStyleIdx="1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B8FBE3EC-9058-49F4-98A8-D699032113E7}" type="pres">
      <dgm:prSet presAssocID="{CF9EB310-C5D5-433E-B01B-3B55DAD17286}" presName="sibTrans" presStyleLbl="sibTrans2D1" presStyleIdx="0" presStyleCnt="0"/>
      <dgm:spPr/>
      <dgm:t>
        <a:bodyPr/>
        <a:lstStyle/>
        <a:p>
          <a:endParaRPr lang="es-ES"/>
        </a:p>
      </dgm:t>
    </dgm:pt>
    <dgm:pt modelId="{A5551223-B8A0-4C67-B5F9-3A7DD5A0E80F}" type="pres">
      <dgm:prSet presAssocID="{D29548BE-7A5D-42AD-96A7-0A154510DFF9}" presName="compNode" presStyleCnt="0"/>
      <dgm:spPr/>
    </dgm:pt>
    <dgm:pt modelId="{6A6578EF-1100-43A4-95F6-B97B24CC94ED}" type="pres">
      <dgm:prSet presAssocID="{D29548BE-7A5D-42AD-96A7-0A154510DFF9}" presName="iconBgRect" presStyleLbl="bgShp" presStyleIdx="2" presStyleCnt="4"/>
      <dgm:spPr>
        <a:blipFill rotWithShape="0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DBF23B10-E094-4099-B349-6122AD8FC285}" type="pres">
      <dgm:prSet presAssocID="{D29548BE-7A5D-42AD-96A7-0A154510DFF9}" presName="iconRect" presStyleLbl="node1" presStyleIdx="2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ES"/>
        </a:p>
      </dgm:t>
      <dgm:extLst>
        <a:ext uri="{E40237B7-FDA0-4F09-8148-C483321AD2D9}">
          <dgm14:cNvPr xmlns:dgm14="http://schemas.microsoft.com/office/drawing/2010/diagram" id="0" name="" descr="Martini"/>
        </a:ext>
      </dgm:extLst>
    </dgm:pt>
    <dgm:pt modelId="{F6CEEF5D-B500-44DF-B8EF-55D430AA070B}" type="pres">
      <dgm:prSet presAssocID="{D29548BE-7A5D-42AD-96A7-0A154510DFF9}" presName="spaceRect" presStyleCnt="0"/>
      <dgm:spPr/>
    </dgm:pt>
    <dgm:pt modelId="{EEA2DA2D-2CF3-4BAF-BC5C-170900A81DF9}" type="pres">
      <dgm:prSet presAssocID="{D29548BE-7A5D-42AD-96A7-0A154510DFF9}" presName="textRect" presStyleLbl="revTx" presStyleIdx="2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23ACC062-648F-4AD7-89ED-14223AAA1A34}" type="pres">
      <dgm:prSet presAssocID="{366ECE7F-3080-4D49-AF2E-70EB01011D85}" presName="sibTrans" presStyleLbl="sibTrans2D1" presStyleIdx="0" presStyleCnt="0"/>
      <dgm:spPr/>
      <dgm:t>
        <a:bodyPr/>
        <a:lstStyle/>
        <a:p>
          <a:endParaRPr lang="es-ES"/>
        </a:p>
      </dgm:t>
    </dgm:pt>
    <dgm:pt modelId="{4FD75829-661F-4777-8956-4A9AC43DAE7E}" type="pres">
      <dgm:prSet presAssocID="{B0FE38A8-F529-47E2-B4D7-B65D0AC906DD}" presName="compNode" presStyleCnt="0"/>
      <dgm:spPr/>
    </dgm:pt>
    <dgm:pt modelId="{F388ABB2-9AF4-43C5-A754-AFA700471F2B}" type="pres">
      <dgm:prSet presAssocID="{B0FE38A8-F529-47E2-B4D7-B65D0AC906DD}" presName="iconBgRect" presStyleLbl="bgShp" presStyleIdx="3" presStyleCnt="4"/>
      <dgm:spPr/>
    </dgm:pt>
    <dgm:pt modelId="{64650D58-AFDA-4270-B464-E949FB68BF6F}" type="pres">
      <dgm:prSet presAssocID="{B0FE38A8-F529-47E2-B4D7-B65D0AC906DD}" presName="iconRect" presStyleLbl="node1" presStyleIdx="3" presStyleCnt="4" custScaleX="149669" custScaleY="114590"/>
      <dgm:spPr>
        <a:blipFill rotWithShape="1">
          <a:blip xmlns:r="http://schemas.openxmlformats.org/officeDocument/2006/relationships" r:embed="rId6"/>
          <a:srcRect/>
          <a:stretch>
            <a:fillRect l="-11000" r="-11000"/>
          </a:stretch>
        </a:blipFill>
      </dgm:spPr>
    </dgm:pt>
    <dgm:pt modelId="{90B6E248-6CD9-4171-8730-142C87B9553A}" type="pres">
      <dgm:prSet presAssocID="{B0FE38A8-F529-47E2-B4D7-B65D0AC906DD}" presName="spaceRect" presStyleCnt="0"/>
      <dgm:spPr/>
    </dgm:pt>
    <dgm:pt modelId="{8F044D85-939A-457D-B312-28250869C79C}" type="pres">
      <dgm:prSet presAssocID="{B0FE38A8-F529-47E2-B4D7-B65D0AC906DD}" presName="textRect" presStyleLbl="revTx" presStyleIdx="3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8FD1B50-0296-4297-BDCE-8C4600E7E9FD}" srcId="{5C95AF92-5B51-4F1C-9BDA-61BC221B11F1}" destId="{A16997CE-CED2-403C-8A96-2E73EBA59C22}" srcOrd="0" destOrd="0" parTransId="{1A2BB17C-BFC7-4459-882D-B62245AA3AC0}" sibTransId="{2AB3556E-9C27-459E-9C1F-EBF6B7EAC0B1}"/>
    <dgm:cxn modelId="{D6185772-B992-4B82-8BE1-7D6E19CB7A5B}" srcId="{5C95AF92-5B51-4F1C-9BDA-61BC221B11F1}" destId="{D29548BE-7A5D-42AD-96A7-0A154510DFF9}" srcOrd="2" destOrd="0" parTransId="{04B1506B-F21B-496C-A277-A202D5E68446}" sibTransId="{366ECE7F-3080-4D49-AF2E-70EB01011D85}"/>
    <dgm:cxn modelId="{0EEDE000-5BDD-4623-81F5-3D80733828EB}" type="presOf" srcId="{B0FE38A8-F529-47E2-B4D7-B65D0AC906DD}" destId="{8F044D85-939A-457D-B312-28250869C79C}" srcOrd="0" destOrd="0" presId="urn:microsoft.com/office/officeart/2018/2/layout/IconCircleList"/>
    <dgm:cxn modelId="{03A216F2-B198-4BF5-ADA6-8030139E32E5}" srcId="{5C95AF92-5B51-4F1C-9BDA-61BC221B11F1}" destId="{608EB88E-12FA-45E7-BD89-54EA93035F0D}" srcOrd="1" destOrd="0" parTransId="{76103351-DD62-4011-89FE-280867A489AC}" sibTransId="{CF9EB310-C5D5-433E-B01B-3B55DAD17286}"/>
    <dgm:cxn modelId="{334BAEA4-F384-4877-B7E4-9E8ECC6E3659}" type="presOf" srcId="{CF9EB310-C5D5-433E-B01B-3B55DAD17286}" destId="{B8FBE3EC-9058-49F4-98A8-D699032113E7}" srcOrd="0" destOrd="0" presId="urn:microsoft.com/office/officeart/2018/2/layout/IconCircleList"/>
    <dgm:cxn modelId="{E505AD3C-7BA3-4275-80AB-9623FC58A2E8}" type="presOf" srcId="{2AB3556E-9C27-459E-9C1F-EBF6B7EAC0B1}" destId="{896A0521-1799-4C86-AAF7-F1EADE0D7681}" srcOrd="0" destOrd="0" presId="urn:microsoft.com/office/officeart/2018/2/layout/IconCircleList"/>
    <dgm:cxn modelId="{0281C6A4-2010-449D-8FBF-3085D2C4B72D}" type="presOf" srcId="{5C95AF92-5B51-4F1C-9BDA-61BC221B11F1}" destId="{D0973D1F-67CE-4BAF-8A4F-335F05F4D477}" srcOrd="0" destOrd="0" presId="urn:microsoft.com/office/officeart/2018/2/layout/IconCircleList"/>
    <dgm:cxn modelId="{2D6E8F2C-B67E-4967-975A-63B423980637}" type="presOf" srcId="{A16997CE-CED2-403C-8A96-2E73EBA59C22}" destId="{D14D716D-0089-494B-8CCD-2CAA59DB18CC}" srcOrd="0" destOrd="0" presId="urn:microsoft.com/office/officeart/2018/2/layout/IconCircleList"/>
    <dgm:cxn modelId="{35592476-A27D-48B1-AF1D-BEDE20E9056D}" type="presOf" srcId="{366ECE7F-3080-4D49-AF2E-70EB01011D85}" destId="{23ACC062-648F-4AD7-89ED-14223AAA1A34}" srcOrd="0" destOrd="0" presId="urn:microsoft.com/office/officeart/2018/2/layout/IconCircleList"/>
    <dgm:cxn modelId="{05843F35-DBFE-4898-A9B2-BC864E0AA6E3}" type="presOf" srcId="{D29548BE-7A5D-42AD-96A7-0A154510DFF9}" destId="{EEA2DA2D-2CF3-4BAF-BC5C-170900A81DF9}" srcOrd="0" destOrd="0" presId="urn:microsoft.com/office/officeart/2018/2/layout/IconCircleList"/>
    <dgm:cxn modelId="{2F33D518-10D8-4765-8E4A-7432BF09B9D9}" type="presOf" srcId="{608EB88E-12FA-45E7-BD89-54EA93035F0D}" destId="{C09DDACD-6454-4C72-8A5D-16F62CB56023}" srcOrd="0" destOrd="0" presId="urn:microsoft.com/office/officeart/2018/2/layout/IconCircleList"/>
    <dgm:cxn modelId="{7EDDAF78-B875-43BF-BC2F-B6654F6003A5}" srcId="{5C95AF92-5B51-4F1C-9BDA-61BC221B11F1}" destId="{B0FE38A8-F529-47E2-B4D7-B65D0AC906DD}" srcOrd="3" destOrd="0" parTransId="{01CC772E-38BC-42FD-B537-E077EBCE5801}" sibTransId="{8D1461AC-D52B-4254-9D77-6715A4CC1AA4}"/>
    <dgm:cxn modelId="{E2D2A18D-708B-4290-87BA-D94880C25775}" type="presParOf" srcId="{D0973D1F-67CE-4BAF-8A4F-335F05F4D477}" destId="{BBCEBEB2-BD53-43B9-A9A8-D833903EBDC4}" srcOrd="0" destOrd="0" presId="urn:microsoft.com/office/officeart/2018/2/layout/IconCircleList"/>
    <dgm:cxn modelId="{D63A11A7-3A0D-4E5D-BF42-AB102727609B}" type="presParOf" srcId="{BBCEBEB2-BD53-43B9-A9A8-D833903EBDC4}" destId="{A265BDDC-583E-4F06-A4E6-095F10A04763}" srcOrd="0" destOrd="0" presId="urn:microsoft.com/office/officeart/2018/2/layout/IconCircleList"/>
    <dgm:cxn modelId="{5DA7BCFA-269E-44B3-8EB0-C3E52F95E1DB}" type="presParOf" srcId="{A265BDDC-583E-4F06-A4E6-095F10A04763}" destId="{79C83531-179C-4C88-9E68-25AAE015A71D}" srcOrd="0" destOrd="0" presId="urn:microsoft.com/office/officeart/2018/2/layout/IconCircleList"/>
    <dgm:cxn modelId="{744ED6E8-91C2-41D6-9BD9-EF15BA73C5D4}" type="presParOf" srcId="{A265BDDC-583E-4F06-A4E6-095F10A04763}" destId="{6B3D310B-DC51-4394-9204-B728B5D2C7BD}" srcOrd="1" destOrd="0" presId="urn:microsoft.com/office/officeart/2018/2/layout/IconCircleList"/>
    <dgm:cxn modelId="{620B4F7E-AE49-4C85-9BC6-D9273835DBE5}" type="presParOf" srcId="{A265BDDC-583E-4F06-A4E6-095F10A04763}" destId="{9A2B84A2-659A-437F-82A9-922E8E3FAFC3}" srcOrd="2" destOrd="0" presId="urn:microsoft.com/office/officeart/2018/2/layout/IconCircleList"/>
    <dgm:cxn modelId="{A7ED6348-AEE9-474E-9E9E-06CA2B82516C}" type="presParOf" srcId="{A265BDDC-583E-4F06-A4E6-095F10A04763}" destId="{D14D716D-0089-494B-8CCD-2CAA59DB18CC}" srcOrd="3" destOrd="0" presId="urn:microsoft.com/office/officeart/2018/2/layout/IconCircleList"/>
    <dgm:cxn modelId="{6EE411F6-7000-4518-A370-A77475A93CAA}" type="presParOf" srcId="{BBCEBEB2-BD53-43B9-A9A8-D833903EBDC4}" destId="{896A0521-1799-4C86-AAF7-F1EADE0D7681}" srcOrd="1" destOrd="0" presId="urn:microsoft.com/office/officeart/2018/2/layout/IconCircleList"/>
    <dgm:cxn modelId="{77BD2F60-2396-418E-9F35-E73460AF0439}" type="presParOf" srcId="{BBCEBEB2-BD53-43B9-A9A8-D833903EBDC4}" destId="{C0DC9B66-6C5D-4185-B5EC-7E597394653B}" srcOrd="2" destOrd="0" presId="urn:microsoft.com/office/officeart/2018/2/layout/IconCircleList"/>
    <dgm:cxn modelId="{FDAE5A42-1A62-40F6-BAB4-2952E60A1572}" type="presParOf" srcId="{C0DC9B66-6C5D-4185-B5EC-7E597394653B}" destId="{3441E7C7-1822-4F44-A1CE-09ECEC7700ED}" srcOrd="0" destOrd="0" presId="urn:microsoft.com/office/officeart/2018/2/layout/IconCircleList"/>
    <dgm:cxn modelId="{235FF4D7-0CF3-4CDD-8E5B-42D26A7BB06A}" type="presParOf" srcId="{C0DC9B66-6C5D-4185-B5EC-7E597394653B}" destId="{3EAEB2ED-4D53-4487-9388-05D0A95653D8}" srcOrd="1" destOrd="0" presId="urn:microsoft.com/office/officeart/2018/2/layout/IconCircleList"/>
    <dgm:cxn modelId="{15887DB1-5131-46BE-ACBF-89ADA0E4A237}" type="presParOf" srcId="{C0DC9B66-6C5D-4185-B5EC-7E597394653B}" destId="{AB61171B-B382-456F-8579-221FE70665F1}" srcOrd="2" destOrd="0" presId="urn:microsoft.com/office/officeart/2018/2/layout/IconCircleList"/>
    <dgm:cxn modelId="{4A7A37EE-42FE-41AA-AE12-21FAF34AE8BA}" type="presParOf" srcId="{C0DC9B66-6C5D-4185-B5EC-7E597394653B}" destId="{C09DDACD-6454-4C72-8A5D-16F62CB56023}" srcOrd="3" destOrd="0" presId="urn:microsoft.com/office/officeart/2018/2/layout/IconCircleList"/>
    <dgm:cxn modelId="{198297C0-A335-4F30-9289-216FEC1E809B}" type="presParOf" srcId="{BBCEBEB2-BD53-43B9-A9A8-D833903EBDC4}" destId="{B8FBE3EC-9058-49F4-98A8-D699032113E7}" srcOrd="3" destOrd="0" presId="urn:microsoft.com/office/officeart/2018/2/layout/IconCircleList"/>
    <dgm:cxn modelId="{2102D1E6-4194-446D-A628-9CB7B22371BF}" type="presParOf" srcId="{BBCEBEB2-BD53-43B9-A9A8-D833903EBDC4}" destId="{A5551223-B8A0-4C67-B5F9-3A7DD5A0E80F}" srcOrd="4" destOrd="0" presId="urn:microsoft.com/office/officeart/2018/2/layout/IconCircleList"/>
    <dgm:cxn modelId="{B43E89C4-4CB9-4CE8-957C-B3EE05314305}" type="presParOf" srcId="{A5551223-B8A0-4C67-B5F9-3A7DD5A0E80F}" destId="{6A6578EF-1100-43A4-95F6-B97B24CC94ED}" srcOrd="0" destOrd="0" presId="urn:microsoft.com/office/officeart/2018/2/layout/IconCircleList"/>
    <dgm:cxn modelId="{A6D16096-E15C-4946-8BBB-B52CADCFAD34}" type="presParOf" srcId="{A5551223-B8A0-4C67-B5F9-3A7DD5A0E80F}" destId="{DBF23B10-E094-4099-B349-6122AD8FC285}" srcOrd="1" destOrd="0" presId="urn:microsoft.com/office/officeart/2018/2/layout/IconCircleList"/>
    <dgm:cxn modelId="{C13B3D3C-C258-453D-98C3-CB862B12F06D}" type="presParOf" srcId="{A5551223-B8A0-4C67-B5F9-3A7DD5A0E80F}" destId="{F6CEEF5D-B500-44DF-B8EF-55D430AA070B}" srcOrd="2" destOrd="0" presId="urn:microsoft.com/office/officeart/2018/2/layout/IconCircleList"/>
    <dgm:cxn modelId="{5837A16C-C478-41CF-A318-C6CB53BC9873}" type="presParOf" srcId="{A5551223-B8A0-4C67-B5F9-3A7DD5A0E80F}" destId="{EEA2DA2D-2CF3-4BAF-BC5C-170900A81DF9}" srcOrd="3" destOrd="0" presId="urn:microsoft.com/office/officeart/2018/2/layout/IconCircleList"/>
    <dgm:cxn modelId="{DE52AB8C-A255-4CDE-9129-83D103662544}" type="presParOf" srcId="{BBCEBEB2-BD53-43B9-A9A8-D833903EBDC4}" destId="{23ACC062-648F-4AD7-89ED-14223AAA1A34}" srcOrd="5" destOrd="0" presId="urn:microsoft.com/office/officeart/2018/2/layout/IconCircleList"/>
    <dgm:cxn modelId="{B718A762-6C6B-45AC-959A-008FFC099954}" type="presParOf" srcId="{BBCEBEB2-BD53-43B9-A9A8-D833903EBDC4}" destId="{4FD75829-661F-4777-8956-4A9AC43DAE7E}" srcOrd="6" destOrd="0" presId="urn:microsoft.com/office/officeart/2018/2/layout/IconCircleList"/>
    <dgm:cxn modelId="{B836B70C-0076-4806-B53A-1661E3C87ACE}" type="presParOf" srcId="{4FD75829-661F-4777-8956-4A9AC43DAE7E}" destId="{F388ABB2-9AF4-43C5-A754-AFA700471F2B}" srcOrd="0" destOrd="0" presId="urn:microsoft.com/office/officeart/2018/2/layout/IconCircleList"/>
    <dgm:cxn modelId="{B7DCC158-7EE4-4471-B607-3F85E976690A}" type="presParOf" srcId="{4FD75829-661F-4777-8956-4A9AC43DAE7E}" destId="{64650D58-AFDA-4270-B464-E949FB68BF6F}" srcOrd="1" destOrd="0" presId="urn:microsoft.com/office/officeart/2018/2/layout/IconCircleList"/>
    <dgm:cxn modelId="{A624DC00-1CFB-49AE-9911-255FE001376B}" type="presParOf" srcId="{4FD75829-661F-4777-8956-4A9AC43DAE7E}" destId="{90B6E248-6CD9-4171-8730-142C87B9553A}" srcOrd="2" destOrd="0" presId="urn:microsoft.com/office/officeart/2018/2/layout/IconCircleList"/>
    <dgm:cxn modelId="{77F11CFA-6198-40A0-B25A-91E4ED29B7BD}" type="presParOf" srcId="{4FD75829-661F-4777-8956-4A9AC43DAE7E}" destId="{8F044D85-939A-457D-B312-28250869C79C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603417-9DD2-40E5-845A-0F46CDFA0F70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FB7DE807-3946-4211-A13B-50DC11ED95F5}">
      <dgm:prSet phldrT="[Texto]" custT="1"/>
      <dgm:spPr/>
      <dgm:t>
        <a:bodyPr/>
        <a:lstStyle/>
        <a:p>
          <a:pPr algn="ctr"/>
          <a:r>
            <a:rPr lang="es-ES" sz="1600" b="1" dirty="0">
              <a:solidFill>
                <a:schemeClr val="bg1"/>
              </a:solidFill>
            </a:rPr>
            <a:t>Eje de Medicina Preventiva y del Trabajo</a:t>
          </a:r>
        </a:p>
        <a:p>
          <a:pPr algn="just"/>
          <a:r>
            <a:rPr lang="es-ES" sz="1200" dirty="0">
              <a:solidFill>
                <a:schemeClr val="tx1"/>
              </a:solidFill>
            </a:rPr>
            <a:t>Tiene por finalidad le promoción. Prevención y control de la salud de los trabajadores. </a:t>
          </a:r>
        </a:p>
        <a:p>
          <a:pPr algn="just"/>
          <a:r>
            <a:rPr lang="es-ES" sz="1200" dirty="0">
              <a:solidFill>
                <a:schemeClr val="tx1"/>
              </a:solidFill>
            </a:rPr>
            <a:t>Entre sus actividades están </a:t>
          </a:r>
        </a:p>
        <a:p>
          <a:pPr algn="just"/>
          <a:r>
            <a:rPr lang="es-ES" sz="1200" dirty="0">
              <a:solidFill>
                <a:schemeClr val="tx1"/>
              </a:solidFill>
            </a:rPr>
            <a:t>Exámenes médicos </a:t>
          </a:r>
        </a:p>
        <a:p>
          <a:pPr algn="just"/>
          <a:r>
            <a:rPr lang="es-ES" sz="1200" dirty="0">
              <a:solidFill>
                <a:schemeClr val="tx1"/>
              </a:solidFill>
            </a:rPr>
            <a:t>Programas de Vigilancia epidemiológica </a:t>
          </a:r>
        </a:p>
        <a:p>
          <a:pPr algn="just"/>
          <a:r>
            <a:rPr lang="es-ES" sz="1200" dirty="0">
              <a:solidFill>
                <a:schemeClr val="tx1"/>
              </a:solidFill>
            </a:rPr>
            <a:t>programas de estilos de vida saludable</a:t>
          </a:r>
        </a:p>
        <a:p>
          <a:pPr algn="ctr"/>
          <a:endParaRPr lang="es-ES" sz="1600" dirty="0"/>
        </a:p>
        <a:p>
          <a:pPr algn="ctr"/>
          <a:endParaRPr lang="es-ES" sz="1600" dirty="0"/>
        </a:p>
      </dgm:t>
    </dgm:pt>
    <dgm:pt modelId="{8FB5515C-0CEF-4FC1-BC2A-83CBF16EE144}" type="parTrans" cxnId="{6980FF78-2DC2-4E9E-8D75-0545B73A2CFE}">
      <dgm:prSet/>
      <dgm:spPr/>
      <dgm:t>
        <a:bodyPr/>
        <a:lstStyle/>
        <a:p>
          <a:endParaRPr lang="es-ES"/>
        </a:p>
      </dgm:t>
    </dgm:pt>
    <dgm:pt modelId="{47CD26BF-2023-41DA-98EB-27EBF60F56B0}" type="sibTrans" cxnId="{6980FF78-2DC2-4E9E-8D75-0545B73A2CFE}">
      <dgm:prSet/>
      <dgm:spPr/>
      <dgm:t>
        <a:bodyPr/>
        <a:lstStyle/>
        <a:p>
          <a:endParaRPr lang="es-ES"/>
        </a:p>
      </dgm:t>
    </dgm:pt>
    <dgm:pt modelId="{954C3DC8-D797-42BD-870D-F46F8ABDDCFE}">
      <dgm:prSet phldrT="[Texto]" custT="1"/>
      <dgm:spPr/>
      <dgm:t>
        <a:bodyPr/>
        <a:lstStyle/>
        <a:p>
          <a:pPr algn="ctr"/>
          <a:r>
            <a:rPr lang="es-ES" sz="1600" b="1" dirty="0">
              <a:solidFill>
                <a:schemeClr val="bg1"/>
              </a:solidFill>
            </a:rPr>
            <a:t>Eje de Higiene y Seguridad Industrial</a:t>
          </a:r>
        </a:p>
        <a:p>
          <a:pPr algn="just"/>
          <a:r>
            <a:rPr lang="es-ES" sz="1200" b="0" dirty="0">
              <a:solidFill>
                <a:schemeClr val="tx1"/>
              </a:solidFill>
            </a:rPr>
            <a:t>Su objetivo es identificar, evaluar,  priorizar y controlar los factores de riesgo que se originen en los puestos de trabajo y ambiente laboral y que pueden afectar la salud del trabajador. </a:t>
          </a:r>
        </a:p>
        <a:p>
          <a:pPr algn="just"/>
          <a:r>
            <a:rPr lang="es-ES" sz="1200" b="0" dirty="0">
              <a:solidFill>
                <a:schemeClr val="tx1"/>
              </a:solidFill>
            </a:rPr>
            <a:t>Entre sus actividades están:</a:t>
          </a:r>
        </a:p>
        <a:p>
          <a:pPr algn="just"/>
          <a:r>
            <a:rPr lang="es-ES" sz="1200" b="0" dirty="0">
              <a:solidFill>
                <a:schemeClr val="tx1"/>
              </a:solidFill>
            </a:rPr>
            <a:t>Matriz de peligros y riesgos </a:t>
          </a:r>
        </a:p>
        <a:p>
          <a:pPr algn="just"/>
          <a:r>
            <a:rPr lang="es-ES" sz="1200" b="0" dirty="0">
              <a:solidFill>
                <a:schemeClr val="tx1"/>
              </a:solidFill>
            </a:rPr>
            <a:t>Inspecciones de seguridad </a:t>
          </a:r>
        </a:p>
        <a:p>
          <a:pPr algn="just"/>
          <a:r>
            <a:rPr lang="es-ES" sz="1200" b="0" dirty="0">
              <a:solidFill>
                <a:schemeClr val="tx1"/>
              </a:solidFill>
            </a:rPr>
            <a:t>Plan de emergencias capacitaciones de seguridad  </a:t>
          </a:r>
        </a:p>
      </dgm:t>
    </dgm:pt>
    <dgm:pt modelId="{724C309E-3C5A-4386-AC49-6FB782DC688A}" type="parTrans" cxnId="{3D70D22E-FBA7-4C7D-9856-D6A607D41A47}">
      <dgm:prSet/>
      <dgm:spPr/>
      <dgm:t>
        <a:bodyPr/>
        <a:lstStyle/>
        <a:p>
          <a:endParaRPr lang="es-ES"/>
        </a:p>
      </dgm:t>
    </dgm:pt>
    <dgm:pt modelId="{6DC9EF84-977F-4B5F-9BE0-AE099B23AE17}" type="sibTrans" cxnId="{3D70D22E-FBA7-4C7D-9856-D6A607D41A47}">
      <dgm:prSet/>
      <dgm:spPr/>
      <dgm:t>
        <a:bodyPr/>
        <a:lstStyle/>
        <a:p>
          <a:endParaRPr lang="es-ES"/>
        </a:p>
      </dgm:t>
    </dgm:pt>
    <dgm:pt modelId="{280D6BA0-726E-4302-A8D6-440BA4F8FA89}">
      <dgm:prSet phldrT="[Texto]" custT="1"/>
      <dgm:spPr/>
      <dgm:t>
        <a:bodyPr/>
        <a:lstStyle/>
        <a:p>
          <a:pPr algn="ctr"/>
          <a:r>
            <a:rPr lang="es-ES" sz="1600" b="1" dirty="0">
              <a:solidFill>
                <a:schemeClr val="bg1"/>
              </a:solidFill>
            </a:rPr>
            <a:t>Eje Mentalmente Sano</a:t>
          </a:r>
        </a:p>
        <a:p>
          <a:pPr algn="just"/>
          <a:r>
            <a:rPr lang="es-ES" sz="1200" b="0" dirty="0">
              <a:solidFill>
                <a:schemeClr val="tx1"/>
              </a:solidFill>
            </a:rPr>
            <a:t>Está encaminado al  diagnóstico, identificación de factores de riesgo psicosociales y factores protectores mejorando las condiciones de trabajo y salud asociadas y generando medidas correctivas frente al riesgo psicosocial  de los trabajadores de la empresa.</a:t>
          </a:r>
        </a:p>
      </dgm:t>
    </dgm:pt>
    <dgm:pt modelId="{B7A156B8-3BB0-4D86-8429-A09614E24822}" type="parTrans" cxnId="{8C4A7C30-0597-4600-8795-687BC7F7F7A9}">
      <dgm:prSet/>
      <dgm:spPr/>
      <dgm:t>
        <a:bodyPr/>
        <a:lstStyle/>
        <a:p>
          <a:endParaRPr lang="es-ES"/>
        </a:p>
      </dgm:t>
    </dgm:pt>
    <dgm:pt modelId="{2DB94D38-AAC1-48AB-BE65-9F87264BFF51}" type="sibTrans" cxnId="{8C4A7C30-0597-4600-8795-687BC7F7F7A9}">
      <dgm:prSet/>
      <dgm:spPr/>
      <dgm:t>
        <a:bodyPr/>
        <a:lstStyle/>
        <a:p>
          <a:endParaRPr lang="es-ES"/>
        </a:p>
      </dgm:t>
    </dgm:pt>
    <dgm:pt modelId="{5B10FEE2-F977-4856-A611-FD6694941882}" type="pres">
      <dgm:prSet presAssocID="{58603417-9DD2-40E5-845A-0F46CDFA0F70}" presName="Name0" presStyleCnt="0">
        <dgm:presLayoutVars>
          <dgm:dir/>
          <dgm:resizeHandles val="exact"/>
        </dgm:presLayoutVars>
      </dgm:prSet>
      <dgm:spPr/>
    </dgm:pt>
    <dgm:pt modelId="{9A96C08C-0917-426D-84C9-399497BEB0B0}" type="pres">
      <dgm:prSet presAssocID="{58603417-9DD2-40E5-845A-0F46CDFA0F70}" presName="bkgdShp" presStyleLbl="alignAccFollowNode1" presStyleIdx="0" presStyleCnt="1"/>
      <dgm:spPr/>
    </dgm:pt>
    <dgm:pt modelId="{05329AE6-D5A7-4877-B1DC-5F70B41DB300}" type="pres">
      <dgm:prSet presAssocID="{58603417-9DD2-40E5-845A-0F46CDFA0F70}" presName="linComp" presStyleCnt="0"/>
      <dgm:spPr/>
    </dgm:pt>
    <dgm:pt modelId="{6A2CE366-DF31-4DB2-86E2-277B4E3FB4E1}" type="pres">
      <dgm:prSet presAssocID="{FB7DE807-3946-4211-A13B-50DC11ED95F5}" presName="compNode" presStyleCnt="0"/>
      <dgm:spPr/>
    </dgm:pt>
    <dgm:pt modelId="{19D5F231-A7A3-44B8-A7F3-F10855E29103}" type="pres">
      <dgm:prSet presAssocID="{FB7DE807-3946-4211-A13B-50DC11ED95F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7E89CB-9EC4-4DC0-A3A2-C5B9F3D0E8DB}" type="pres">
      <dgm:prSet presAssocID="{FB7DE807-3946-4211-A13B-50DC11ED95F5}" presName="invisiNode" presStyleLbl="node1" presStyleIdx="0" presStyleCnt="3"/>
      <dgm:spPr/>
    </dgm:pt>
    <dgm:pt modelId="{30C4C76F-7D62-4EAA-99E4-88792E4D81BD}" type="pres">
      <dgm:prSet presAssocID="{FB7DE807-3946-4211-A13B-50DC11ED95F5}" presName="imagNode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3000" b="-3000"/>
          </a:stretch>
        </a:blipFill>
      </dgm:spPr>
    </dgm:pt>
    <dgm:pt modelId="{AD1C47C1-9B45-43BF-BB5A-BB241D382C8E}" type="pres">
      <dgm:prSet presAssocID="{47CD26BF-2023-41DA-98EB-27EBF60F56B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E2FCFDBC-0A05-482B-A27E-8DE091EDEF92}" type="pres">
      <dgm:prSet presAssocID="{954C3DC8-D797-42BD-870D-F46F8ABDDCFE}" presName="compNode" presStyleCnt="0"/>
      <dgm:spPr/>
    </dgm:pt>
    <dgm:pt modelId="{5AB78566-1E1E-4BEC-9FB3-C1B6C1353ED8}" type="pres">
      <dgm:prSet presAssocID="{954C3DC8-D797-42BD-870D-F46F8ABDDCF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4DF551-F6E8-43A7-902E-EBF32FFE84CF}" type="pres">
      <dgm:prSet presAssocID="{954C3DC8-D797-42BD-870D-F46F8ABDDCFE}" presName="invisiNode" presStyleLbl="node1" presStyleIdx="1" presStyleCnt="3"/>
      <dgm:spPr/>
    </dgm:pt>
    <dgm:pt modelId="{AAB0320D-BE8F-4119-A6B5-561BBC1D7BD4}" type="pres">
      <dgm:prSet presAssocID="{954C3DC8-D797-42BD-870D-F46F8ABDDCFE}" presName="imagNode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15000" r="-15000"/>
          </a:stretch>
        </a:blipFill>
      </dgm:spPr>
    </dgm:pt>
    <dgm:pt modelId="{B49D68B7-CEC5-4F99-ACE9-9D10187E9D46}" type="pres">
      <dgm:prSet presAssocID="{6DC9EF84-977F-4B5F-9BE0-AE099B23AE17}" presName="sibTrans" presStyleLbl="sibTrans2D1" presStyleIdx="0" presStyleCnt="0"/>
      <dgm:spPr/>
      <dgm:t>
        <a:bodyPr/>
        <a:lstStyle/>
        <a:p>
          <a:endParaRPr lang="es-ES"/>
        </a:p>
      </dgm:t>
    </dgm:pt>
    <dgm:pt modelId="{D845F555-D5E3-4BD2-BAD9-075162512F6A}" type="pres">
      <dgm:prSet presAssocID="{280D6BA0-726E-4302-A8D6-440BA4F8FA89}" presName="compNode" presStyleCnt="0"/>
      <dgm:spPr/>
    </dgm:pt>
    <dgm:pt modelId="{0ECBAFC6-3880-4816-9726-E15F42B72B55}" type="pres">
      <dgm:prSet presAssocID="{280D6BA0-726E-4302-A8D6-440BA4F8FA8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BA5CCD-CD5D-4022-9E08-CE27AB479F81}" type="pres">
      <dgm:prSet presAssocID="{280D6BA0-726E-4302-A8D6-440BA4F8FA89}" presName="invisiNode" presStyleLbl="node1" presStyleIdx="2" presStyleCnt="3"/>
      <dgm:spPr/>
    </dgm:pt>
    <dgm:pt modelId="{98FC5D90-26A4-4319-8005-D40C894421DF}" type="pres">
      <dgm:prSet presAssocID="{280D6BA0-726E-4302-A8D6-440BA4F8FA89}" presName="imagNode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12000" r="-12000"/>
          </a:stretch>
        </a:blipFill>
      </dgm:spPr>
    </dgm:pt>
  </dgm:ptLst>
  <dgm:cxnLst>
    <dgm:cxn modelId="{582408EA-076D-4327-A663-5555838D365A}" type="presOf" srcId="{6DC9EF84-977F-4B5F-9BE0-AE099B23AE17}" destId="{B49D68B7-CEC5-4F99-ACE9-9D10187E9D46}" srcOrd="0" destOrd="0" presId="urn:microsoft.com/office/officeart/2005/8/layout/pList2"/>
    <dgm:cxn modelId="{8C4A7C30-0597-4600-8795-687BC7F7F7A9}" srcId="{58603417-9DD2-40E5-845A-0F46CDFA0F70}" destId="{280D6BA0-726E-4302-A8D6-440BA4F8FA89}" srcOrd="2" destOrd="0" parTransId="{B7A156B8-3BB0-4D86-8429-A09614E24822}" sibTransId="{2DB94D38-AAC1-48AB-BE65-9F87264BFF51}"/>
    <dgm:cxn modelId="{330A5677-6D4A-49C1-A8BE-928190645D10}" type="presOf" srcId="{47CD26BF-2023-41DA-98EB-27EBF60F56B0}" destId="{AD1C47C1-9B45-43BF-BB5A-BB241D382C8E}" srcOrd="0" destOrd="0" presId="urn:microsoft.com/office/officeart/2005/8/layout/pList2"/>
    <dgm:cxn modelId="{6A03F3AA-6988-4143-B020-3A80B095B46C}" type="presOf" srcId="{280D6BA0-726E-4302-A8D6-440BA4F8FA89}" destId="{0ECBAFC6-3880-4816-9726-E15F42B72B55}" srcOrd="0" destOrd="0" presId="urn:microsoft.com/office/officeart/2005/8/layout/pList2"/>
    <dgm:cxn modelId="{6980FF78-2DC2-4E9E-8D75-0545B73A2CFE}" srcId="{58603417-9DD2-40E5-845A-0F46CDFA0F70}" destId="{FB7DE807-3946-4211-A13B-50DC11ED95F5}" srcOrd="0" destOrd="0" parTransId="{8FB5515C-0CEF-4FC1-BC2A-83CBF16EE144}" sibTransId="{47CD26BF-2023-41DA-98EB-27EBF60F56B0}"/>
    <dgm:cxn modelId="{3D70D22E-FBA7-4C7D-9856-D6A607D41A47}" srcId="{58603417-9DD2-40E5-845A-0F46CDFA0F70}" destId="{954C3DC8-D797-42BD-870D-F46F8ABDDCFE}" srcOrd="1" destOrd="0" parTransId="{724C309E-3C5A-4386-AC49-6FB782DC688A}" sibTransId="{6DC9EF84-977F-4B5F-9BE0-AE099B23AE17}"/>
    <dgm:cxn modelId="{ACA1CC2E-20B8-446C-BD3C-399D42DE2A32}" type="presOf" srcId="{58603417-9DD2-40E5-845A-0F46CDFA0F70}" destId="{5B10FEE2-F977-4856-A611-FD6694941882}" srcOrd="0" destOrd="0" presId="urn:microsoft.com/office/officeart/2005/8/layout/pList2"/>
    <dgm:cxn modelId="{49D4AAEA-3883-4BE3-8A91-586F2C719ABB}" type="presOf" srcId="{FB7DE807-3946-4211-A13B-50DC11ED95F5}" destId="{19D5F231-A7A3-44B8-A7F3-F10855E29103}" srcOrd="0" destOrd="0" presId="urn:microsoft.com/office/officeart/2005/8/layout/pList2"/>
    <dgm:cxn modelId="{2CE361E9-7718-4424-B653-2D7AD2C21DC0}" type="presOf" srcId="{954C3DC8-D797-42BD-870D-F46F8ABDDCFE}" destId="{5AB78566-1E1E-4BEC-9FB3-C1B6C1353ED8}" srcOrd="0" destOrd="0" presId="urn:microsoft.com/office/officeart/2005/8/layout/pList2"/>
    <dgm:cxn modelId="{0F556B30-D087-49E5-AFCE-35DFC9C90AAA}" type="presParOf" srcId="{5B10FEE2-F977-4856-A611-FD6694941882}" destId="{9A96C08C-0917-426D-84C9-399497BEB0B0}" srcOrd="0" destOrd="0" presId="urn:microsoft.com/office/officeart/2005/8/layout/pList2"/>
    <dgm:cxn modelId="{D565AA35-6D88-442C-A964-1F6FEFDA193E}" type="presParOf" srcId="{5B10FEE2-F977-4856-A611-FD6694941882}" destId="{05329AE6-D5A7-4877-B1DC-5F70B41DB300}" srcOrd="1" destOrd="0" presId="urn:microsoft.com/office/officeart/2005/8/layout/pList2"/>
    <dgm:cxn modelId="{BC0F0F35-2341-4A41-9C4D-002ABD9B528F}" type="presParOf" srcId="{05329AE6-D5A7-4877-B1DC-5F70B41DB300}" destId="{6A2CE366-DF31-4DB2-86E2-277B4E3FB4E1}" srcOrd="0" destOrd="0" presId="urn:microsoft.com/office/officeart/2005/8/layout/pList2"/>
    <dgm:cxn modelId="{DD7034B5-94EC-4794-BE4F-9A25C5F61C6C}" type="presParOf" srcId="{6A2CE366-DF31-4DB2-86E2-277B4E3FB4E1}" destId="{19D5F231-A7A3-44B8-A7F3-F10855E29103}" srcOrd="0" destOrd="0" presId="urn:microsoft.com/office/officeart/2005/8/layout/pList2"/>
    <dgm:cxn modelId="{641AC696-389E-4DA0-9C3F-140DE83A14CE}" type="presParOf" srcId="{6A2CE366-DF31-4DB2-86E2-277B4E3FB4E1}" destId="{827E89CB-9EC4-4DC0-A3A2-C5B9F3D0E8DB}" srcOrd="1" destOrd="0" presId="urn:microsoft.com/office/officeart/2005/8/layout/pList2"/>
    <dgm:cxn modelId="{8A23C780-D4DC-408D-A8A5-1AC07A571C0A}" type="presParOf" srcId="{6A2CE366-DF31-4DB2-86E2-277B4E3FB4E1}" destId="{30C4C76F-7D62-4EAA-99E4-88792E4D81BD}" srcOrd="2" destOrd="0" presId="urn:microsoft.com/office/officeart/2005/8/layout/pList2"/>
    <dgm:cxn modelId="{5ABEE1B3-0DEA-43E2-86CD-1103F30E7BE3}" type="presParOf" srcId="{05329AE6-D5A7-4877-B1DC-5F70B41DB300}" destId="{AD1C47C1-9B45-43BF-BB5A-BB241D382C8E}" srcOrd="1" destOrd="0" presId="urn:microsoft.com/office/officeart/2005/8/layout/pList2"/>
    <dgm:cxn modelId="{B41F2EC0-8F97-42A5-BD20-3F8CBE20DDC6}" type="presParOf" srcId="{05329AE6-D5A7-4877-B1DC-5F70B41DB300}" destId="{E2FCFDBC-0A05-482B-A27E-8DE091EDEF92}" srcOrd="2" destOrd="0" presId="urn:microsoft.com/office/officeart/2005/8/layout/pList2"/>
    <dgm:cxn modelId="{74E9FD9B-D452-47D7-8103-91F9DA574D6D}" type="presParOf" srcId="{E2FCFDBC-0A05-482B-A27E-8DE091EDEF92}" destId="{5AB78566-1E1E-4BEC-9FB3-C1B6C1353ED8}" srcOrd="0" destOrd="0" presId="urn:microsoft.com/office/officeart/2005/8/layout/pList2"/>
    <dgm:cxn modelId="{D5AEEAF2-62D3-4ECB-9412-EC6793C51D46}" type="presParOf" srcId="{E2FCFDBC-0A05-482B-A27E-8DE091EDEF92}" destId="{0E4DF551-F6E8-43A7-902E-EBF32FFE84CF}" srcOrd="1" destOrd="0" presId="urn:microsoft.com/office/officeart/2005/8/layout/pList2"/>
    <dgm:cxn modelId="{1EF40DB4-68D1-4F58-90D4-5A619FA4ADC4}" type="presParOf" srcId="{E2FCFDBC-0A05-482B-A27E-8DE091EDEF92}" destId="{AAB0320D-BE8F-4119-A6B5-561BBC1D7BD4}" srcOrd="2" destOrd="0" presId="urn:microsoft.com/office/officeart/2005/8/layout/pList2"/>
    <dgm:cxn modelId="{5C44384A-61B5-459B-9B80-B074C7DBA9AF}" type="presParOf" srcId="{05329AE6-D5A7-4877-B1DC-5F70B41DB300}" destId="{B49D68B7-CEC5-4F99-ACE9-9D10187E9D46}" srcOrd="3" destOrd="0" presId="urn:microsoft.com/office/officeart/2005/8/layout/pList2"/>
    <dgm:cxn modelId="{0E5949C0-3F57-46C7-B340-CC4127FB7127}" type="presParOf" srcId="{05329AE6-D5A7-4877-B1DC-5F70B41DB300}" destId="{D845F555-D5E3-4BD2-BAD9-075162512F6A}" srcOrd="4" destOrd="0" presId="urn:microsoft.com/office/officeart/2005/8/layout/pList2"/>
    <dgm:cxn modelId="{E1B37EB7-78A2-4876-A66D-7E12F48B718D}" type="presParOf" srcId="{D845F555-D5E3-4BD2-BAD9-075162512F6A}" destId="{0ECBAFC6-3880-4816-9726-E15F42B72B55}" srcOrd="0" destOrd="0" presId="urn:microsoft.com/office/officeart/2005/8/layout/pList2"/>
    <dgm:cxn modelId="{81B0144D-1986-4464-A1D9-0FD9436F8FE3}" type="presParOf" srcId="{D845F555-D5E3-4BD2-BAD9-075162512F6A}" destId="{13BA5CCD-CD5D-4022-9E08-CE27AB479F81}" srcOrd="1" destOrd="0" presId="urn:microsoft.com/office/officeart/2005/8/layout/pList2"/>
    <dgm:cxn modelId="{554CFDB7-C2AE-41FD-836E-107645D622AA}" type="presParOf" srcId="{D845F555-D5E3-4BD2-BAD9-075162512F6A}" destId="{98FC5D90-26A4-4319-8005-D40C894421DF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4BF39B0-EA1E-49D1-961F-24DB57BC6D6E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DC32E4-ABF2-406F-AE2E-D62CC0128F1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600" dirty="0"/>
            <a:t>Del pago de la totalidad de la cotización de los trabajadores a su Servicio</a:t>
          </a:r>
        </a:p>
        <a:p>
          <a:pPr>
            <a:lnSpc>
              <a:spcPct val="100000"/>
            </a:lnSpc>
          </a:pPr>
          <a:endParaRPr lang="en-US" sz="1600" dirty="0"/>
        </a:p>
      </dgm:t>
    </dgm:pt>
    <dgm:pt modelId="{2FB371C0-2389-41BA-99B6-9E477C4EDF4A}" type="parTrans" cxnId="{AADFE06F-FEEA-4CAC-934A-B0C9C0D6F324}">
      <dgm:prSet/>
      <dgm:spPr/>
      <dgm:t>
        <a:bodyPr/>
        <a:lstStyle/>
        <a:p>
          <a:endParaRPr lang="en-US"/>
        </a:p>
      </dgm:t>
    </dgm:pt>
    <dgm:pt modelId="{912888D5-A10C-425E-81FC-E392A38FBEF9}" type="sibTrans" cxnId="{AADFE06F-FEEA-4CAC-934A-B0C9C0D6F32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8F02CF6-9BA4-41F5-A3E6-5E226DC0CF4A}">
      <dgm:prSet custT="1"/>
      <dgm:spPr/>
      <dgm:t>
        <a:bodyPr/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Procurar el cuidado integral de la salud de los trabajadores y de los ambientes de trabajo</a:t>
          </a:r>
          <a:endParaRPr lang="en-US" sz="1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4EA56CA6-1977-4CCD-AD04-0A2427CC9ACD}" type="parTrans" cxnId="{085B368B-9EBC-426C-9F4D-A1B3472A57E3}">
      <dgm:prSet/>
      <dgm:spPr/>
      <dgm:t>
        <a:bodyPr/>
        <a:lstStyle/>
        <a:p>
          <a:endParaRPr lang="en-US"/>
        </a:p>
      </dgm:t>
    </dgm:pt>
    <dgm:pt modelId="{A3FC7427-CA67-4719-9600-861E3A3177D8}" type="sibTrans" cxnId="{085B368B-9EBC-426C-9F4D-A1B3472A57E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E9177E8-EF34-4316-B898-22C6D51AA84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CO" sz="1600" dirty="0"/>
            <a:t>Programar, ejecutar y controlar el cumplimiento del SG-SST y procurar su financiación</a:t>
          </a:r>
          <a:endParaRPr lang="en-US" sz="1600" dirty="0"/>
        </a:p>
      </dgm:t>
    </dgm:pt>
    <dgm:pt modelId="{C8D2E214-DE30-4845-B632-25B64BD84DA7}" type="parTrans" cxnId="{25831333-464E-422B-B466-25BF8E4E8A0F}">
      <dgm:prSet/>
      <dgm:spPr/>
      <dgm:t>
        <a:bodyPr/>
        <a:lstStyle/>
        <a:p>
          <a:endParaRPr lang="en-US"/>
        </a:p>
      </dgm:t>
    </dgm:pt>
    <dgm:pt modelId="{B0F772E2-F137-41D6-B99B-DEAC0120521D}" type="sibTrans" cxnId="{25831333-464E-422B-B466-25BF8E4E8A0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80A818C-4150-4245-A672-73B60AB1B00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CO" sz="1600" dirty="0"/>
            <a:t>Notificar a la ARL AL-EL</a:t>
          </a:r>
          <a:endParaRPr lang="en-US" sz="1600" dirty="0"/>
        </a:p>
      </dgm:t>
    </dgm:pt>
    <dgm:pt modelId="{E71A1EF2-B885-459E-B905-244A40CB0AAD}" type="parTrans" cxnId="{2536213A-5335-4299-8802-E8169EAFB42C}">
      <dgm:prSet/>
      <dgm:spPr/>
      <dgm:t>
        <a:bodyPr/>
        <a:lstStyle/>
        <a:p>
          <a:endParaRPr lang="en-US"/>
        </a:p>
      </dgm:t>
    </dgm:pt>
    <dgm:pt modelId="{256A1CF3-188B-454A-B6D4-16B28FD92A3E}" type="sibTrans" cxnId="{2536213A-5335-4299-8802-E8169EAFB42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68CFF84-9A46-4C11-9530-5C4770C62FB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CO" sz="1600" dirty="0"/>
            <a:t>Facilitar la capacitación de los trabajadores </a:t>
          </a:r>
          <a:endParaRPr lang="en-US" sz="1600" dirty="0"/>
        </a:p>
      </dgm:t>
    </dgm:pt>
    <dgm:pt modelId="{293D848C-77FB-444E-B999-A498D2C519BD}" type="parTrans" cxnId="{0468767E-9D41-4DA9-A9B2-0AD35506E6F6}">
      <dgm:prSet/>
      <dgm:spPr/>
      <dgm:t>
        <a:bodyPr/>
        <a:lstStyle/>
        <a:p>
          <a:endParaRPr lang="en-US"/>
        </a:p>
      </dgm:t>
    </dgm:pt>
    <dgm:pt modelId="{D9389740-3B7C-4A25-8DCC-0D4886464607}" type="sibTrans" cxnId="{0468767E-9D41-4DA9-A9B2-0AD35506E6F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0EFD9AC-13A9-41F6-A1AF-2B935BCEA4D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CO" sz="1600" dirty="0"/>
            <a:t>Informar ARL las novedades laborales de sus trabajadores, incluido el nivel de ingreso y sus cambios, las vinculaciones y retiros. </a:t>
          </a:r>
          <a:endParaRPr lang="en-US" sz="1600" dirty="0"/>
        </a:p>
      </dgm:t>
    </dgm:pt>
    <dgm:pt modelId="{E30F7E78-96A7-4CB6-B30A-11D5016EB97A}" type="parTrans" cxnId="{5E1F26AA-3300-4835-8C18-35727755E556}">
      <dgm:prSet/>
      <dgm:spPr/>
      <dgm:t>
        <a:bodyPr/>
        <a:lstStyle/>
        <a:p>
          <a:endParaRPr lang="en-US"/>
        </a:p>
      </dgm:t>
    </dgm:pt>
    <dgm:pt modelId="{02C3F452-D579-45B1-91B1-C5B7B332F847}" type="sibTrans" cxnId="{5E1F26AA-3300-4835-8C18-35727755E556}">
      <dgm:prSet/>
      <dgm:spPr/>
      <dgm:t>
        <a:bodyPr/>
        <a:lstStyle/>
        <a:p>
          <a:endParaRPr lang="en-US"/>
        </a:p>
      </dgm:t>
    </dgm:pt>
    <dgm:pt modelId="{2E1D10D5-837E-43CF-866C-79FD12857206}" type="pres">
      <dgm:prSet presAssocID="{94BF39B0-EA1E-49D1-961F-24DB57BC6D6E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6C60A5A-E96F-4125-A046-BF74B428EDE7}" type="pres">
      <dgm:prSet presAssocID="{94BF39B0-EA1E-49D1-961F-24DB57BC6D6E}" presName="container" presStyleCnt="0">
        <dgm:presLayoutVars>
          <dgm:dir/>
          <dgm:resizeHandles val="exact"/>
        </dgm:presLayoutVars>
      </dgm:prSet>
      <dgm:spPr/>
    </dgm:pt>
    <dgm:pt modelId="{E0155C7B-8C5B-4252-BC78-A1B9ECC20F68}" type="pres">
      <dgm:prSet presAssocID="{16DC32E4-ABF2-406F-AE2E-D62CC0128F1F}" presName="compNode" presStyleCnt="0"/>
      <dgm:spPr/>
    </dgm:pt>
    <dgm:pt modelId="{6F339FD7-5A7C-4087-B641-C8CB8D42D81B}" type="pres">
      <dgm:prSet presAssocID="{16DC32E4-ABF2-406F-AE2E-D62CC0128F1F}" presName="iconBgRect" presStyleLbl="bgShp" presStyleIdx="0" presStyleCnt="6"/>
      <dgm:spPr/>
    </dgm:pt>
    <dgm:pt modelId="{B78CB102-B4AF-404A-8727-E572F4C387A9}" type="pres">
      <dgm:prSet presAssocID="{16DC32E4-ABF2-406F-AE2E-D62CC0128F1F}" presName="iconRect" presStyleLbl="node1" presStyleIdx="0" presStyleCnt="6" custScaleX="142430" custScaleY="97668"/>
      <dgm:spPr>
        <a:blipFill rotWithShape="1">
          <a:blip xmlns:r="http://schemas.openxmlformats.org/officeDocument/2006/relationships" r:embed="rId1"/>
          <a:srcRect/>
          <a:stretch>
            <a:fillRect l="-50000" r="-50000"/>
          </a:stretch>
        </a:blipFill>
      </dgm:spPr>
      <dgm:extLst>
        <a:ext uri="{E40237B7-FDA0-4F09-8148-C483321AD2D9}">
          <dgm14:cNvPr xmlns:dgm14="http://schemas.microsoft.com/office/drawing/2010/diagram" id="0" name="" descr="Dinero"/>
        </a:ext>
      </dgm:extLst>
    </dgm:pt>
    <dgm:pt modelId="{1EC89007-6891-4CAD-B813-D34B69DA5705}" type="pres">
      <dgm:prSet presAssocID="{16DC32E4-ABF2-406F-AE2E-D62CC0128F1F}" presName="spaceRect" presStyleCnt="0"/>
      <dgm:spPr/>
    </dgm:pt>
    <dgm:pt modelId="{28C408FB-9529-468E-A5F3-D4FBB361C3F1}" type="pres">
      <dgm:prSet presAssocID="{16DC32E4-ABF2-406F-AE2E-D62CC0128F1F}" presName="textRect" presStyleLbl="revTx" presStyleIdx="0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A18C759D-0556-4636-8721-0F6A1FFBA4EA}" type="pres">
      <dgm:prSet presAssocID="{912888D5-A10C-425E-81FC-E392A38FBEF9}" presName="sibTrans" presStyleLbl="sibTrans2D1" presStyleIdx="0" presStyleCnt="0"/>
      <dgm:spPr/>
      <dgm:t>
        <a:bodyPr/>
        <a:lstStyle/>
        <a:p>
          <a:endParaRPr lang="es-ES"/>
        </a:p>
      </dgm:t>
    </dgm:pt>
    <dgm:pt modelId="{B4809C48-AE23-40F0-8C57-25D23B280570}" type="pres">
      <dgm:prSet presAssocID="{08F02CF6-9BA4-41F5-A3E6-5E226DC0CF4A}" presName="compNode" presStyleCnt="0"/>
      <dgm:spPr/>
    </dgm:pt>
    <dgm:pt modelId="{77EC2916-595D-49F9-B325-589CC4FACB3F}" type="pres">
      <dgm:prSet presAssocID="{08F02CF6-9BA4-41F5-A3E6-5E226DC0CF4A}" presName="iconBgRect" presStyleLbl="bgShp" presStyleIdx="1" presStyleCnt="6"/>
      <dgm:spPr/>
    </dgm:pt>
    <dgm:pt modelId="{DA2B9771-E3CC-4367-B802-8511E8C9F724}" type="pres">
      <dgm:prSet presAssocID="{08F02CF6-9BA4-41F5-A3E6-5E226DC0CF4A}" presName="iconRect" presStyleLbl="node1" presStyleIdx="1" presStyleCnt="6" custScaleX="143313" custScaleY="117025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B657D6A2-6CDA-4611-A4C4-3BEA0EB515F3}" type="pres">
      <dgm:prSet presAssocID="{08F02CF6-9BA4-41F5-A3E6-5E226DC0CF4A}" presName="spaceRect" presStyleCnt="0"/>
      <dgm:spPr/>
    </dgm:pt>
    <dgm:pt modelId="{F872A2F3-E3D8-4BD0-871E-185E60D733B6}" type="pres">
      <dgm:prSet presAssocID="{08F02CF6-9BA4-41F5-A3E6-5E226DC0CF4A}" presName="textRect" presStyleLbl="revTx" presStyleIdx="1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87772042-ADD0-4E0F-AB83-16F8E7610275}" type="pres">
      <dgm:prSet presAssocID="{A3FC7427-CA67-4719-9600-861E3A3177D8}" presName="sibTrans" presStyleLbl="sibTrans2D1" presStyleIdx="0" presStyleCnt="0"/>
      <dgm:spPr/>
      <dgm:t>
        <a:bodyPr/>
        <a:lstStyle/>
        <a:p>
          <a:endParaRPr lang="es-ES"/>
        </a:p>
      </dgm:t>
    </dgm:pt>
    <dgm:pt modelId="{855D4ED6-D463-46A7-8077-AA7B65961155}" type="pres">
      <dgm:prSet presAssocID="{AE9177E8-EF34-4316-B898-22C6D51AA849}" presName="compNode" presStyleCnt="0"/>
      <dgm:spPr/>
    </dgm:pt>
    <dgm:pt modelId="{05395788-BB38-4200-8903-5A6CB4041870}" type="pres">
      <dgm:prSet presAssocID="{AE9177E8-EF34-4316-B898-22C6D51AA849}" presName="iconBgRect" presStyleLbl="bgShp" presStyleIdx="2" presStyleCnt="6"/>
      <dgm:spPr/>
    </dgm:pt>
    <dgm:pt modelId="{119297FE-27AC-48B5-B49F-3092B16FB2E1}" type="pres">
      <dgm:prSet presAssocID="{AE9177E8-EF34-4316-B898-22C6D51AA849}" presName="iconRect" presStyleLbl="node1" presStyleIdx="2" presStyleCnt="6"/>
      <dgm:spPr>
        <a:blipFill rotWithShape="1">
          <a:blip xmlns:r="http://schemas.openxmlformats.org/officeDocument/2006/relationships" r:embed="rId3"/>
          <a:srcRect/>
          <a:stretch>
            <a:fillRect t="-15000" b="-15000"/>
          </a:stretch>
        </a:blipFill>
      </dgm:spPr>
    </dgm:pt>
    <dgm:pt modelId="{B404ED0D-F1BA-431C-988D-886472A0EB7C}" type="pres">
      <dgm:prSet presAssocID="{AE9177E8-EF34-4316-B898-22C6D51AA849}" presName="spaceRect" presStyleCnt="0"/>
      <dgm:spPr/>
    </dgm:pt>
    <dgm:pt modelId="{FFABE97C-B726-48E7-88F5-D24F224AF204}" type="pres">
      <dgm:prSet presAssocID="{AE9177E8-EF34-4316-B898-22C6D51AA849}" presName="textRect" presStyleLbl="revTx" presStyleIdx="2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B079FA98-CD3F-4F76-A04A-C8A22B26FFA1}" type="pres">
      <dgm:prSet presAssocID="{B0F772E2-F137-41D6-B99B-DEAC0120521D}" presName="sibTrans" presStyleLbl="sibTrans2D1" presStyleIdx="0" presStyleCnt="0"/>
      <dgm:spPr/>
      <dgm:t>
        <a:bodyPr/>
        <a:lstStyle/>
        <a:p>
          <a:endParaRPr lang="es-ES"/>
        </a:p>
      </dgm:t>
    </dgm:pt>
    <dgm:pt modelId="{CC16D04B-C7E9-4FD4-A8F5-9409C6DF455C}" type="pres">
      <dgm:prSet presAssocID="{780A818C-4150-4245-A672-73B60AB1B001}" presName="compNode" presStyleCnt="0"/>
      <dgm:spPr/>
    </dgm:pt>
    <dgm:pt modelId="{F02395D0-5E7D-468E-AD15-EB3B2BB58A31}" type="pres">
      <dgm:prSet presAssocID="{780A818C-4150-4245-A672-73B60AB1B001}" presName="iconBgRect" presStyleLbl="bgShp" presStyleIdx="3" presStyleCnt="6"/>
      <dgm:spPr/>
    </dgm:pt>
    <dgm:pt modelId="{F9505F3E-89DB-4601-B850-4A9C61D1B6C3}" type="pres">
      <dgm:prSet presAssocID="{780A818C-4150-4245-A672-73B60AB1B001}" presName="iconRect" presStyleLbl="node1" presStyleIdx="3" presStyleCnt="6" custScaleX="169295" custScaleY="157457"/>
      <dgm:spPr>
        <a:blipFill rotWithShape="1">
          <a:blip xmlns:r="http://schemas.openxmlformats.org/officeDocument/2006/relationships" r:embed="rId4"/>
          <a:srcRect/>
          <a:stretch>
            <a:fillRect l="-39000" r="-39000"/>
          </a:stretch>
        </a:blipFill>
      </dgm:spPr>
    </dgm:pt>
    <dgm:pt modelId="{8F4A9A37-67F3-469F-A838-004242737152}" type="pres">
      <dgm:prSet presAssocID="{780A818C-4150-4245-A672-73B60AB1B001}" presName="spaceRect" presStyleCnt="0"/>
      <dgm:spPr/>
    </dgm:pt>
    <dgm:pt modelId="{502FA232-9D32-4373-A785-F7B46C136433}" type="pres">
      <dgm:prSet presAssocID="{780A818C-4150-4245-A672-73B60AB1B001}" presName="textRect" presStyleLbl="revTx" presStyleIdx="3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BD130B84-9856-4C5C-BB55-D80BF1F5BF7C}" type="pres">
      <dgm:prSet presAssocID="{256A1CF3-188B-454A-B6D4-16B28FD92A3E}" presName="sibTrans" presStyleLbl="sibTrans2D1" presStyleIdx="0" presStyleCnt="0"/>
      <dgm:spPr/>
      <dgm:t>
        <a:bodyPr/>
        <a:lstStyle/>
        <a:p>
          <a:endParaRPr lang="es-ES"/>
        </a:p>
      </dgm:t>
    </dgm:pt>
    <dgm:pt modelId="{568AE856-D3EA-4232-864C-6FC4451DE4AE}" type="pres">
      <dgm:prSet presAssocID="{368CFF84-9A46-4C11-9530-5C4770C62FB8}" presName="compNode" presStyleCnt="0"/>
      <dgm:spPr/>
    </dgm:pt>
    <dgm:pt modelId="{2E5D857B-8255-454B-8756-24BA431E9F37}" type="pres">
      <dgm:prSet presAssocID="{368CFF84-9A46-4C11-9530-5C4770C62FB8}" presName="iconBgRect" presStyleLbl="bgShp" presStyleIdx="4" presStyleCnt="6"/>
      <dgm:spPr/>
    </dgm:pt>
    <dgm:pt modelId="{3553BE4F-2E8F-4C2B-A585-60166F7E8E8D}" type="pres">
      <dgm:prSet presAssocID="{368CFF84-9A46-4C11-9530-5C4770C62FB8}" presName="iconRect" presStyleLbl="node1" presStyleIdx="4" presStyleCnt="6" custScaleX="117520" custScaleY="120573"/>
      <dgm:spPr>
        <a:blipFill rotWithShape="1">
          <a:blip xmlns:r="http://schemas.openxmlformats.org/officeDocument/2006/relationships" r:embed="rId5"/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estro"/>
        </a:ext>
      </dgm:extLst>
    </dgm:pt>
    <dgm:pt modelId="{C9660E66-8633-4C56-8BB2-3DDD84A351DD}" type="pres">
      <dgm:prSet presAssocID="{368CFF84-9A46-4C11-9530-5C4770C62FB8}" presName="spaceRect" presStyleCnt="0"/>
      <dgm:spPr/>
    </dgm:pt>
    <dgm:pt modelId="{BD1F9F0C-E1CE-4C3A-8DC7-070D71F0198A}" type="pres">
      <dgm:prSet presAssocID="{368CFF84-9A46-4C11-9530-5C4770C62FB8}" presName="textRect" presStyleLbl="revTx" presStyleIdx="4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3670049B-52A0-428B-B674-F4604C1E3F11}" type="pres">
      <dgm:prSet presAssocID="{D9389740-3B7C-4A25-8DCC-0D4886464607}" presName="sibTrans" presStyleLbl="sibTrans2D1" presStyleIdx="0" presStyleCnt="0"/>
      <dgm:spPr/>
      <dgm:t>
        <a:bodyPr/>
        <a:lstStyle/>
        <a:p>
          <a:endParaRPr lang="es-ES"/>
        </a:p>
      </dgm:t>
    </dgm:pt>
    <dgm:pt modelId="{C21A8725-2D60-4B52-B0C4-521499209FA8}" type="pres">
      <dgm:prSet presAssocID="{00EFD9AC-13A9-41F6-A1AF-2B935BCEA4DD}" presName="compNode" presStyleCnt="0"/>
      <dgm:spPr/>
    </dgm:pt>
    <dgm:pt modelId="{5FA5398D-2B09-4265-8397-7B54196FA490}" type="pres">
      <dgm:prSet presAssocID="{00EFD9AC-13A9-41F6-A1AF-2B935BCEA4DD}" presName="iconBgRect" presStyleLbl="bgShp" presStyleIdx="5" presStyleCnt="6"/>
      <dgm:spPr>
        <a:blipFill rotWithShape="0">
          <a:blip xmlns:r="http://schemas.openxmlformats.org/officeDocument/2006/relationships" r:embed="rId6"/>
          <a:srcRect/>
          <a:stretch>
            <a:fillRect l="-21000" r="-21000"/>
          </a:stretch>
        </a:blipFill>
      </dgm:spPr>
    </dgm:pt>
    <dgm:pt modelId="{1AB7CCFF-C1EA-40F5-9196-96607F182E4B}" type="pres">
      <dgm:prSet presAssocID="{00EFD9AC-13A9-41F6-A1AF-2B935BCEA4DD}" presName="iconRect" presStyleLbl="node1" presStyleIdx="5" presStyleCnt="6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ES"/>
        </a:p>
      </dgm:t>
      <dgm:extLst>
        <a:ext uri="{E40237B7-FDA0-4F09-8148-C483321AD2D9}">
          <dgm14:cNvPr xmlns:dgm14="http://schemas.microsoft.com/office/drawing/2010/diagram" id="0" name="" descr="Grupo"/>
        </a:ext>
      </dgm:extLst>
    </dgm:pt>
    <dgm:pt modelId="{2CA6074C-E71E-47ED-94F2-DD8447B3583A}" type="pres">
      <dgm:prSet presAssocID="{00EFD9AC-13A9-41F6-A1AF-2B935BCEA4DD}" presName="spaceRect" presStyleCnt="0"/>
      <dgm:spPr/>
    </dgm:pt>
    <dgm:pt modelId="{EB770EAF-6541-4917-B60E-5BAA037239F3}" type="pres">
      <dgm:prSet presAssocID="{00EFD9AC-13A9-41F6-A1AF-2B935BCEA4DD}" presName="textRect" presStyleLbl="revTx" presStyleIdx="5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9F1CF0F-2566-401E-BC75-277DA722A732}" type="presOf" srcId="{AE9177E8-EF34-4316-B898-22C6D51AA849}" destId="{FFABE97C-B726-48E7-88F5-D24F224AF204}" srcOrd="0" destOrd="0" presId="urn:microsoft.com/office/officeart/2018/2/layout/IconCircleList"/>
    <dgm:cxn modelId="{085B368B-9EBC-426C-9F4D-A1B3472A57E3}" srcId="{94BF39B0-EA1E-49D1-961F-24DB57BC6D6E}" destId="{08F02CF6-9BA4-41F5-A3E6-5E226DC0CF4A}" srcOrd="1" destOrd="0" parTransId="{4EA56CA6-1977-4CCD-AD04-0A2427CC9ACD}" sibTransId="{A3FC7427-CA67-4719-9600-861E3A3177D8}"/>
    <dgm:cxn modelId="{2DF29A3D-5D15-4769-B47C-78615C0F0A4F}" type="presOf" srcId="{912888D5-A10C-425E-81FC-E392A38FBEF9}" destId="{A18C759D-0556-4636-8721-0F6A1FFBA4EA}" srcOrd="0" destOrd="0" presId="urn:microsoft.com/office/officeart/2018/2/layout/IconCircleList"/>
    <dgm:cxn modelId="{2C543DC3-D4B7-4AE4-B39D-0172ED5EB628}" type="presOf" srcId="{256A1CF3-188B-454A-B6D4-16B28FD92A3E}" destId="{BD130B84-9856-4C5C-BB55-D80BF1F5BF7C}" srcOrd="0" destOrd="0" presId="urn:microsoft.com/office/officeart/2018/2/layout/IconCircleList"/>
    <dgm:cxn modelId="{23991BC8-117F-4FE2-9065-482DCF55D591}" type="presOf" srcId="{A3FC7427-CA67-4719-9600-861E3A3177D8}" destId="{87772042-ADD0-4E0F-AB83-16F8E7610275}" srcOrd="0" destOrd="0" presId="urn:microsoft.com/office/officeart/2018/2/layout/IconCircleList"/>
    <dgm:cxn modelId="{01A87144-B3D2-40D8-82C2-B17E51D484E7}" type="presOf" srcId="{16DC32E4-ABF2-406F-AE2E-D62CC0128F1F}" destId="{28C408FB-9529-468E-A5F3-D4FBB361C3F1}" srcOrd="0" destOrd="0" presId="urn:microsoft.com/office/officeart/2018/2/layout/IconCircleList"/>
    <dgm:cxn modelId="{2536213A-5335-4299-8802-E8169EAFB42C}" srcId="{94BF39B0-EA1E-49D1-961F-24DB57BC6D6E}" destId="{780A818C-4150-4245-A672-73B60AB1B001}" srcOrd="3" destOrd="0" parTransId="{E71A1EF2-B885-459E-B905-244A40CB0AAD}" sibTransId="{256A1CF3-188B-454A-B6D4-16B28FD92A3E}"/>
    <dgm:cxn modelId="{8CBCD16A-7483-46C9-A1B4-DC7A786A9EC3}" type="presOf" srcId="{780A818C-4150-4245-A672-73B60AB1B001}" destId="{502FA232-9D32-4373-A785-F7B46C136433}" srcOrd="0" destOrd="0" presId="urn:microsoft.com/office/officeart/2018/2/layout/IconCircleList"/>
    <dgm:cxn modelId="{5E1F26AA-3300-4835-8C18-35727755E556}" srcId="{94BF39B0-EA1E-49D1-961F-24DB57BC6D6E}" destId="{00EFD9AC-13A9-41F6-A1AF-2B935BCEA4DD}" srcOrd="5" destOrd="0" parTransId="{E30F7E78-96A7-4CB6-B30A-11D5016EB97A}" sibTransId="{02C3F452-D579-45B1-91B1-C5B7B332F847}"/>
    <dgm:cxn modelId="{AADFE06F-FEEA-4CAC-934A-B0C9C0D6F324}" srcId="{94BF39B0-EA1E-49D1-961F-24DB57BC6D6E}" destId="{16DC32E4-ABF2-406F-AE2E-D62CC0128F1F}" srcOrd="0" destOrd="0" parTransId="{2FB371C0-2389-41BA-99B6-9E477C4EDF4A}" sibTransId="{912888D5-A10C-425E-81FC-E392A38FBEF9}"/>
    <dgm:cxn modelId="{5CFA8132-9B1F-4583-99D8-7CD68F309DE5}" type="presOf" srcId="{368CFF84-9A46-4C11-9530-5C4770C62FB8}" destId="{BD1F9F0C-E1CE-4C3A-8DC7-070D71F0198A}" srcOrd="0" destOrd="0" presId="urn:microsoft.com/office/officeart/2018/2/layout/IconCircleList"/>
    <dgm:cxn modelId="{30F78E43-A794-4093-AAB8-D5A24F510661}" type="presOf" srcId="{08F02CF6-9BA4-41F5-A3E6-5E226DC0CF4A}" destId="{F872A2F3-E3D8-4BD0-871E-185E60D733B6}" srcOrd="0" destOrd="0" presId="urn:microsoft.com/office/officeart/2018/2/layout/IconCircleList"/>
    <dgm:cxn modelId="{4DC6067F-4CA2-4123-8974-FC8513368FC6}" type="presOf" srcId="{B0F772E2-F137-41D6-B99B-DEAC0120521D}" destId="{B079FA98-CD3F-4F76-A04A-C8A22B26FFA1}" srcOrd="0" destOrd="0" presId="urn:microsoft.com/office/officeart/2018/2/layout/IconCircleList"/>
    <dgm:cxn modelId="{8C6810A5-D406-4948-8955-467177D6F0D4}" type="presOf" srcId="{00EFD9AC-13A9-41F6-A1AF-2B935BCEA4DD}" destId="{EB770EAF-6541-4917-B60E-5BAA037239F3}" srcOrd="0" destOrd="0" presId="urn:microsoft.com/office/officeart/2018/2/layout/IconCircleList"/>
    <dgm:cxn modelId="{0468767E-9D41-4DA9-A9B2-0AD35506E6F6}" srcId="{94BF39B0-EA1E-49D1-961F-24DB57BC6D6E}" destId="{368CFF84-9A46-4C11-9530-5C4770C62FB8}" srcOrd="4" destOrd="0" parTransId="{293D848C-77FB-444E-B999-A498D2C519BD}" sibTransId="{D9389740-3B7C-4A25-8DCC-0D4886464607}"/>
    <dgm:cxn modelId="{126EDD79-E8E4-49D2-91F3-9B244DF72AEF}" type="presOf" srcId="{D9389740-3B7C-4A25-8DCC-0D4886464607}" destId="{3670049B-52A0-428B-B674-F4604C1E3F11}" srcOrd="0" destOrd="0" presId="urn:microsoft.com/office/officeart/2018/2/layout/IconCircleList"/>
    <dgm:cxn modelId="{EC942FF3-E372-4991-996B-8F8B3F2A0E7B}" type="presOf" srcId="{94BF39B0-EA1E-49D1-961F-24DB57BC6D6E}" destId="{2E1D10D5-837E-43CF-866C-79FD12857206}" srcOrd="0" destOrd="0" presId="urn:microsoft.com/office/officeart/2018/2/layout/IconCircleList"/>
    <dgm:cxn modelId="{25831333-464E-422B-B466-25BF8E4E8A0F}" srcId="{94BF39B0-EA1E-49D1-961F-24DB57BC6D6E}" destId="{AE9177E8-EF34-4316-B898-22C6D51AA849}" srcOrd="2" destOrd="0" parTransId="{C8D2E214-DE30-4845-B632-25B64BD84DA7}" sibTransId="{B0F772E2-F137-41D6-B99B-DEAC0120521D}"/>
    <dgm:cxn modelId="{A915FE86-22C5-4262-BDCF-16887A70DD79}" type="presParOf" srcId="{2E1D10D5-837E-43CF-866C-79FD12857206}" destId="{66C60A5A-E96F-4125-A046-BF74B428EDE7}" srcOrd="0" destOrd="0" presId="urn:microsoft.com/office/officeart/2018/2/layout/IconCircleList"/>
    <dgm:cxn modelId="{C888B158-FC4C-4882-8D9D-6B2115014722}" type="presParOf" srcId="{66C60A5A-E96F-4125-A046-BF74B428EDE7}" destId="{E0155C7B-8C5B-4252-BC78-A1B9ECC20F68}" srcOrd="0" destOrd="0" presId="urn:microsoft.com/office/officeart/2018/2/layout/IconCircleList"/>
    <dgm:cxn modelId="{0B7C00D3-544E-4F85-AE65-C1B8EE3DFFDA}" type="presParOf" srcId="{E0155C7B-8C5B-4252-BC78-A1B9ECC20F68}" destId="{6F339FD7-5A7C-4087-B641-C8CB8D42D81B}" srcOrd="0" destOrd="0" presId="urn:microsoft.com/office/officeart/2018/2/layout/IconCircleList"/>
    <dgm:cxn modelId="{8719E616-A40E-43BF-8847-21BDD5D9DCB6}" type="presParOf" srcId="{E0155C7B-8C5B-4252-BC78-A1B9ECC20F68}" destId="{B78CB102-B4AF-404A-8727-E572F4C387A9}" srcOrd="1" destOrd="0" presId="urn:microsoft.com/office/officeart/2018/2/layout/IconCircleList"/>
    <dgm:cxn modelId="{88F8741B-4251-432A-B3FE-C2E143195121}" type="presParOf" srcId="{E0155C7B-8C5B-4252-BC78-A1B9ECC20F68}" destId="{1EC89007-6891-4CAD-B813-D34B69DA5705}" srcOrd="2" destOrd="0" presId="urn:microsoft.com/office/officeart/2018/2/layout/IconCircleList"/>
    <dgm:cxn modelId="{83C48BA3-37E5-48CB-BA78-CEC0A1AE4974}" type="presParOf" srcId="{E0155C7B-8C5B-4252-BC78-A1B9ECC20F68}" destId="{28C408FB-9529-468E-A5F3-D4FBB361C3F1}" srcOrd="3" destOrd="0" presId="urn:microsoft.com/office/officeart/2018/2/layout/IconCircleList"/>
    <dgm:cxn modelId="{78755800-A28B-47FE-B1F2-F3FE0762E464}" type="presParOf" srcId="{66C60A5A-E96F-4125-A046-BF74B428EDE7}" destId="{A18C759D-0556-4636-8721-0F6A1FFBA4EA}" srcOrd="1" destOrd="0" presId="urn:microsoft.com/office/officeart/2018/2/layout/IconCircleList"/>
    <dgm:cxn modelId="{E567F00D-4166-4D35-BA2F-616EF9CFE338}" type="presParOf" srcId="{66C60A5A-E96F-4125-A046-BF74B428EDE7}" destId="{B4809C48-AE23-40F0-8C57-25D23B280570}" srcOrd="2" destOrd="0" presId="urn:microsoft.com/office/officeart/2018/2/layout/IconCircleList"/>
    <dgm:cxn modelId="{9A95A118-5B8D-41FB-AEDC-2B579D47FCE0}" type="presParOf" srcId="{B4809C48-AE23-40F0-8C57-25D23B280570}" destId="{77EC2916-595D-49F9-B325-589CC4FACB3F}" srcOrd="0" destOrd="0" presId="urn:microsoft.com/office/officeart/2018/2/layout/IconCircleList"/>
    <dgm:cxn modelId="{D83FCAA3-4D4A-46FE-AE7F-9351F34C9C7E}" type="presParOf" srcId="{B4809C48-AE23-40F0-8C57-25D23B280570}" destId="{DA2B9771-E3CC-4367-B802-8511E8C9F724}" srcOrd="1" destOrd="0" presId="urn:microsoft.com/office/officeart/2018/2/layout/IconCircleList"/>
    <dgm:cxn modelId="{8746390C-94CF-4A13-905E-986156669EFB}" type="presParOf" srcId="{B4809C48-AE23-40F0-8C57-25D23B280570}" destId="{B657D6A2-6CDA-4611-A4C4-3BEA0EB515F3}" srcOrd="2" destOrd="0" presId="urn:microsoft.com/office/officeart/2018/2/layout/IconCircleList"/>
    <dgm:cxn modelId="{DE1E132B-A233-48FD-8728-56852825D528}" type="presParOf" srcId="{B4809C48-AE23-40F0-8C57-25D23B280570}" destId="{F872A2F3-E3D8-4BD0-871E-185E60D733B6}" srcOrd="3" destOrd="0" presId="urn:microsoft.com/office/officeart/2018/2/layout/IconCircleList"/>
    <dgm:cxn modelId="{178E5CFB-6D17-44C7-B56F-D61F31A39E64}" type="presParOf" srcId="{66C60A5A-E96F-4125-A046-BF74B428EDE7}" destId="{87772042-ADD0-4E0F-AB83-16F8E7610275}" srcOrd="3" destOrd="0" presId="urn:microsoft.com/office/officeart/2018/2/layout/IconCircleList"/>
    <dgm:cxn modelId="{6362CA10-2B09-4B09-9FCC-42D561DD306B}" type="presParOf" srcId="{66C60A5A-E96F-4125-A046-BF74B428EDE7}" destId="{855D4ED6-D463-46A7-8077-AA7B65961155}" srcOrd="4" destOrd="0" presId="urn:microsoft.com/office/officeart/2018/2/layout/IconCircleList"/>
    <dgm:cxn modelId="{6D18B49A-E275-484B-8123-32759BF6F7BA}" type="presParOf" srcId="{855D4ED6-D463-46A7-8077-AA7B65961155}" destId="{05395788-BB38-4200-8903-5A6CB4041870}" srcOrd="0" destOrd="0" presId="urn:microsoft.com/office/officeart/2018/2/layout/IconCircleList"/>
    <dgm:cxn modelId="{D617DEC7-C2A0-4A1A-B661-AE4166F5CC1C}" type="presParOf" srcId="{855D4ED6-D463-46A7-8077-AA7B65961155}" destId="{119297FE-27AC-48B5-B49F-3092B16FB2E1}" srcOrd="1" destOrd="0" presId="urn:microsoft.com/office/officeart/2018/2/layout/IconCircleList"/>
    <dgm:cxn modelId="{24307326-D6FD-4F5B-8B42-68B06C0651A9}" type="presParOf" srcId="{855D4ED6-D463-46A7-8077-AA7B65961155}" destId="{B404ED0D-F1BA-431C-988D-886472A0EB7C}" srcOrd="2" destOrd="0" presId="urn:microsoft.com/office/officeart/2018/2/layout/IconCircleList"/>
    <dgm:cxn modelId="{D59E708C-8B79-48CF-BA6A-6FC769C4798E}" type="presParOf" srcId="{855D4ED6-D463-46A7-8077-AA7B65961155}" destId="{FFABE97C-B726-48E7-88F5-D24F224AF204}" srcOrd="3" destOrd="0" presId="urn:microsoft.com/office/officeart/2018/2/layout/IconCircleList"/>
    <dgm:cxn modelId="{D6442F94-87AD-4E2D-8B21-5F64034B4120}" type="presParOf" srcId="{66C60A5A-E96F-4125-A046-BF74B428EDE7}" destId="{B079FA98-CD3F-4F76-A04A-C8A22B26FFA1}" srcOrd="5" destOrd="0" presId="urn:microsoft.com/office/officeart/2018/2/layout/IconCircleList"/>
    <dgm:cxn modelId="{58D78DD2-8D1A-44FD-A553-9F7244D79029}" type="presParOf" srcId="{66C60A5A-E96F-4125-A046-BF74B428EDE7}" destId="{CC16D04B-C7E9-4FD4-A8F5-9409C6DF455C}" srcOrd="6" destOrd="0" presId="urn:microsoft.com/office/officeart/2018/2/layout/IconCircleList"/>
    <dgm:cxn modelId="{733CDFF9-8348-40DD-AD28-0DB1C3208761}" type="presParOf" srcId="{CC16D04B-C7E9-4FD4-A8F5-9409C6DF455C}" destId="{F02395D0-5E7D-468E-AD15-EB3B2BB58A31}" srcOrd="0" destOrd="0" presId="urn:microsoft.com/office/officeart/2018/2/layout/IconCircleList"/>
    <dgm:cxn modelId="{3F0EAB1C-C9F1-4CD3-8A99-BDA00C10A1E2}" type="presParOf" srcId="{CC16D04B-C7E9-4FD4-A8F5-9409C6DF455C}" destId="{F9505F3E-89DB-4601-B850-4A9C61D1B6C3}" srcOrd="1" destOrd="0" presId="urn:microsoft.com/office/officeart/2018/2/layout/IconCircleList"/>
    <dgm:cxn modelId="{3A8FBC63-0EC1-463F-B8CC-5C70BFB63F79}" type="presParOf" srcId="{CC16D04B-C7E9-4FD4-A8F5-9409C6DF455C}" destId="{8F4A9A37-67F3-469F-A838-004242737152}" srcOrd="2" destOrd="0" presId="urn:microsoft.com/office/officeart/2018/2/layout/IconCircleList"/>
    <dgm:cxn modelId="{0FAA31DD-C2EC-4005-ACA7-43105786D104}" type="presParOf" srcId="{CC16D04B-C7E9-4FD4-A8F5-9409C6DF455C}" destId="{502FA232-9D32-4373-A785-F7B46C136433}" srcOrd="3" destOrd="0" presId="urn:microsoft.com/office/officeart/2018/2/layout/IconCircleList"/>
    <dgm:cxn modelId="{DE077129-35C0-4647-AEAA-F1F4E5E6C7E4}" type="presParOf" srcId="{66C60A5A-E96F-4125-A046-BF74B428EDE7}" destId="{BD130B84-9856-4C5C-BB55-D80BF1F5BF7C}" srcOrd="7" destOrd="0" presId="urn:microsoft.com/office/officeart/2018/2/layout/IconCircleList"/>
    <dgm:cxn modelId="{4CB4DB69-454A-4FF3-93EA-C4AD87441040}" type="presParOf" srcId="{66C60A5A-E96F-4125-A046-BF74B428EDE7}" destId="{568AE856-D3EA-4232-864C-6FC4451DE4AE}" srcOrd="8" destOrd="0" presId="urn:microsoft.com/office/officeart/2018/2/layout/IconCircleList"/>
    <dgm:cxn modelId="{7FD3E20F-0368-4F29-B27C-047E3AD86031}" type="presParOf" srcId="{568AE856-D3EA-4232-864C-6FC4451DE4AE}" destId="{2E5D857B-8255-454B-8756-24BA431E9F37}" srcOrd="0" destOrd="0" presId="urn:microsoft.com/office/officeart/2018/2/layout/IconCircleList"/>
    <dgm:cxn modelId="{58D31655-A009-4A3D-ACBE-9206A411312D}" type="presParOf" srcId="{568AE856-D3EA-4232-864C-6FC4451DE4AE}" destId="{3553BE4F-2E8F-4C2B-A585-60166F7E8E8D}" srcOrd="1" destOrd="0" presId="urn:microsoft.com/office/officeart/2018/2/layout/IconCircleList"/>
    <dgm:cxn modelId="{FEC49D2A-A820-4268-B19F-4CF6B90170F0}" type="presParOf" srcId="{568AE856-D3EA-4232-864C-6FC4451DE4AE}" destId="{C9660E66-8633-4C56-8BB2-3DDD84A351DD}" srcOrd="2" destOrd="0" presId="urn:microsoft.com/office/officeart/2018/2/layout/IconCircleList"/>
    <dgm:cxn modelId="{FE82D73A-8818-48B6-993F-01B76BF89420}" type="presParOf" srcId="{568AE856-D3EA-4232-864C-6FC4451DE4AE}" destId="{BD1F9F0C-E1CE-4C3A-8DC7-070D71F0198A}" srcOrd="3" destOrd="0" presId="urn:microsoft.com/office/officeart/2018/2/layout/IconCircleList"/>
    <dgm:cxn modelId="{7656704F-94FB-4408-BC80-7C346130A8C9}" type="presParOf" srcId="{66C60A5A-E96F-4125-A046-BF74B428EDE7}" destId="{3670049B-52A0-428B-B674-F4604C1E3F11}" srcOrd="9" destOrd="0" presId="urn:microsoft.com/office/officeart/2018/2/layout/IconCircleList"/>
    <dgm:cxn modelId="{2F5B4AC4-B6FA-481E-9B1D-1D0E21CD7AD2}" type="presParOf" srcId="{66C60A5A-E96F-4125-A046-BF74B428EDE7}" destId="{C21A8725-2D60-4B52-B0C4-521499209FA8}" srcOrd="10" destOrd="0" presId="urn:microsoft.com/office/officeart/2018/2/layout/IconCircleList"/>
    <dgm:cxn modelId="{7BA8641E-4C45-495A-88EC-83D120E114BE}" type="presParOf" srcId="{C21A8725-2D60-4B52-B0C4-521499209FA8}" destId="{5FA5398D-2B09-4265-8397-7B54196FA490}" srcOrd="0" destOrd="0" presId="urn:microsoft.com/office/officeart/2018/2/layout/IconCircleList"/>
    <dgm:cxn modelId="{89B2CA65-B148-4F52-A8A6-98C69B14DAE6}" type="presParOf" srcId="{C21A8725-2D60-4B52-B0C4-521499209FA8}" destId="{1AB7CCFF-C1EA-40F5-9196-96607F182E4B}" srcOrd="1" destOrd="0" presId="urn:microsoft.com/office/officeart/2018/2/layout/IconCircleList"/>
    <dgm:cxn modelId="{DB692A34-2BF8-4A15-AE22-9B4E118FD667}" type="presParOf" srcId="{C21A8725-2D60-4B52-B0C4-521499209FA8}" destId="{2CA6074C-E71E-47ED-94F2-DD8447B3583A}" srcOrd="2" destOrd="0" presId="urn:microsoft.com/office/officeart/2018/2/layout/IconCircleList"/>
    <dgm:cxn modelId="{F20D12DF-ABCA-4773-9FAD-F9509C4DFDBD}" type="presParOf" srcId="{C21A8725-2D60-4B52-B0C4-521499209FA8}" destId="{EB770EAF-6541-4917-B60E-5BAA037239F3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4BF39B0-EA1E-49D1-961F-24DB57BC6D6E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DC32E4-ABF2-406F-AE2E-D62CC0128F1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600" dirty="0"/>
            <a:t>Procurar el cuidado integral de su salud. </a:t>
          </a:r>
          <a:endParaRPr lang="en-US" sz="1600" dirty="0"/>
        </a:p>
      </dgm:t>
    </dgm:pt>
    <dgm:pt modelId="{2FB371C0-2389-41BA-99B6-9E477C4EDF4A}" type="parTrans" cxnId="{AADFE06F-FEEA-4CAC-934A-B0C9C0D6F324}">
      <dgm:prSet/>
      <dgm:spPr/>
      <dgm:t>
        <a:bodyPr/>
        <a:lstStyle/>
        <a:p>
          <a:endParaRPr lang="en-US"/>
        </a:p>
      </dgm:t>
    </dgm:pt>
    <dgm:pt modelId="{912888D5-A10C-425E-81FC-E392A38FBEF9}" type="sibTrans" cxnId="{AADFE06F-FEEA-4CAC-934A-B0C9C0D6F32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8F02CF6-9BA4-41F5-A3E6-5E226DC0CF4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Cumplir las normas, reglamentos e instrucciones de : </a:t>
          </a:r>
          <a:r>
            <a:rPr lang="es-ES" sz="1600" kern="1200" dirty="0">
              <a:solidFill>
                <a:schemeClr val="accent1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Política De SST</a:t>
          </a:r>
        </a:p>
        <a:p>
          <a:pPr>
            <a:lnSpc>
              <a:spcPct val="100000"/>
            </a:lnSpc>
          </a:pPr>
          <a:r>
            <a:rPr lang="es-ES" sz="1600" kern="1200" dirty="0">
              <a:solidFill>
                <a:schemeClr val="accent1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Política De Tabaquismo, Alcohol Y Drogas</a:t>
          </a:r>
        </a:p>
        <a:p>
          <a:pPr>
            <a:lnSpc>
              <a:spcPct val="100000"/>
            </a:lnSpc>
          </a:pPr>
          <a:endParaRPr lang="es-ES" sz="1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  <a:p>
          <a:pPr>
            <a:lnSpc>
              <a:spcPct val="100000"/>
            </a:lnSpc>
          </a:pPr>
          <a:endParaRPr lang="es-ES" sz="1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4EA56CA6-1977-4CCD-AD04-0A2427CC9ACD}" type="parTrans" cxnId="{085B368B-9EBC-426C-9F4D-A1B3472A57E3}">
      <dgm:prSet/>
      <dgm:spPr/>
      <dgm:t>
        <a:bodyPr/>
        <a:lstStyle/>
        <a:p>
          <a:endParaRPr lang="en-US"/>
        </a:p>
      </dgm:t>
    </dgm:pt>
    <dgm:pt modelId="{A3FC7427-CA67-4719-9600-861E3A3177D8}" type="sibTrans" cxnId="{085B368B-9EBC-426C-9F4D-A1B3472A57E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E9177E8-EF34-4316-B898-22C6D51AA84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600" dirty="0"/>
            <a:t>Participar en la prevención de los riesgos laborales </a:t>
          </a:r>
        </a:p>
        <a:p>
          <a:pPr>
            <a:lnSpc>
              <a:spcPct val="100000"/>
            </a:lnSpc>
          </a:pPr>
          <a:endParaRPr lang="en-US" sz="1600" dirty="0"/>
        </a:p>
      </dgm:t>
    </dgm:pt>
    <dgm:pt modelId="{C8D2E214-DE30-4845-B632-25B64BD84DA7}" type="parTrans" cxnId="{25831333-464E-422B-B466-25BF8E4E8A0F}">
      <dgm:prSet/>
      <dgm:spPr/>
      <dgm:t>
        <a:bodyPr/>
        <a:lstStyle/>
        <a:p>
          <a:endParaRPr lang="en-US"/>
        </a:p>
      </dgm:t>
    </dgm:pt>
    <dgm:pt modelId="{B0F772E2-F137-41D6-B99B-DEAC0120521D}" type="sibTrans" cxnId="{25831333-464E-422B-B466-25BF8E4E8A0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80A818C-4150-4245-A672-73B60AB1B00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600" dirty="0"/>
            <a:t>No revelar información de la empresa a terceros y hacer uso de la misma solo para la labor contratada</a:t>
          </a:r>
        </a:p>
        <a:p>
          <a:pPr>
            <a:lnSpc>
              <a:spcPct val="100000"/>
            </a:lnSpc>
          </a:pPr>
          <a:endParaRPr lang="en-US" sz="1600" dirty="0"/>
        </a:p>
      </dgm:t>
    </dgm:pt>
    <dgm:pt modelId="{E71A1EF2-B885-459E-B905-244A40CB0AAD}" type="parTrans" cxnId="{2536213A-5335-4299-8802-E8169EAFB42C}">
      <dgm:prSet/>
      <dgm:spPr/>
      <dgm:t>
        <a:bodyPr/>
        <a:lstStyle/>
        <a:p>
          <a:endParaRPr lang="en-US"/>
        </a:p>
      </dgm:t>
    </dgm:pt>
    <dgm:pt modelId="{256A1CF3-188B-454A-B6D4-16B28FD92A3E}" type="sibTrans" cxnId="{2536213A-5335-4299-8802-E8169EAFB42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68CFF84-9A46-4C11-9530-5C4770C62FB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400" dirty="0"/>
            <a:t>Dar cumplimiento  a las normas establecidas por la empresa: Horarios , funciones del cargo y todos los lineamientos en cuanto a SST.</a:t>
          </a:r>
          <a:endParaRPr lang="en-US" sz="1400" dirty="0"/>
        </a:p>
      </dgm:t>
    </dgm:pt>
    <dgm:pt modelId="{293D848C-77FB-444E-B999-A498D2C519BD}" type="parTrans" cxnId="{0468767E-9D41-4DA9-A9B2-0AD35506E6F6}">
      <dgm:prSet/>
      <dgm:spPr/>
      <dgm:t>
        <a:bodyPr/>
        <a:lstStyle/>
        <a:p>
          <a:endParaRPr lang="en-US"/>
        </a:p>
      </dgm:t>
    </dgm:pt>
    <dgm:pt modelId="{D9389740-3B7C-4A25-8DCC-0D4886464607}" type="sibTrans" cxnId="{0468767E-9D41-4DA9-A9B2-0AD35506E6F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E1D10D5-837E-43CF-866C-79FD12857206}" type="pres">
      <dgm:prSet presAssocID="{94BF39B0-EA1E-49D1-961F-24DB57BC6D6E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6C60A5A-E96F-4125-A046-BF74B428EDE7}" type="pres">
      <dgm:prSet presAssocID="{94BF39B0-EA1E-49D1-961F-24DB57BC6D6E}" presName="container" presStyleCnt="0">
        <dgm:presLayoutVars>
          <dgm:dir/>
          <dgm:resizeHandles val="exact"/>
        </dgm:presLayoutVars>
      </dgm:prSet>
      <dgm:spPr/>
    </dgm:pt>
    <dgm:pt modelId="{E0155C7B-8C5B-4252-BC78-A1B9ECC20F68}" type="pres">
      <dgm:prSet presAssocID="{16DC32E4-ABF2-406F-AE2E-D62CC0128F1F}" presName="compNode" presStyleCnt="0"/>
      <dgm:spPr/>
    </dgm:pt>
    <dgm:pt modelId="{6F339FD7-5A7C-4087-B641-C8CB8D42D81B}" type="pres">
      <dgm:prSet presAssocID="{16DC32E4-ABF2-406F-AE2E-D62CC0128F1F}" presName="iconBgRect" presStyleLbl="bgShp" presStyleIdx="0" presStyleCnt="5"/>
      <dgm:spPr/>
    </dgm:pt>
    <dgm:pt modelId="{B78CB102-B4AF-404A-8727-E572F4C387A9}" type="pres">
      <dgm:prSet presAssocID="{16DC32E4-ABF2-406F-AE2E-D62CC0128F1F}" presName="iconRect" presStyleLbl="node1" presStyleIdx="0" presStyleCnt="5" custScaleX="142430" custScaleY="97668"/>
      <dgm:spPr>
        <a:blipFill rotWithShape="1">
          <a:blip xmlns:r="http://schemas.openxmlformats.org/officeDocument/2006/relationships" r:embed="rId1"/>
          <a:srcRect/>
          <a:stretch>
            <a:fillRect t="-20000" b="-20000"/>
          </a:stretch>
        </a:blipFill>
      </dgm:spPr>
      <dgm:extLst>
        <a:ext uri="{E40237B7-FDA0-4F09-8148-C483321AD2D9}">
          <dgm14:cNvPr xmlns:dgm14="http://schemas.microsoft.com/office/drawing/2010/diagram" id="0" name="" descr="Dinero"/>
        </a:ext>
      </dgm:extLst>
    </dgm:pt>
    <dgm:pt modelId="{1EC89007-6891-4CAD-B813-D34B69DA5705}" type="pres">
      <dgm:prSet presAssocID="{16DC32E4-ABF2-406F-AE2E-D62CC0128F1F}" presName="spaceRect" presStyleCnt="0"/>
      <dgm:spPr/>
    </dgm:pt>
    <dgm:pt modelId="{28C408FB-9529-468E-A5F3-D4FBB361C3F1}" type="pres">
      <dgm:prSet presAssocID="{16DC32E4-ABF2-406F-AE2E-D62CC0128F1F}" presName="textRect" presStyleLbl="revTx" presStyleIdx="0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A18C759D-0556-4636-8721-0F6A1FFBA4EA}" type="pres">
      <dgm:prSet presAssocID="{912888D5-A10C-425E-81FC-E392A38FBEF9}" presName="sibTrans" presStyleLbl="sibTrans2D1" presStyleIdx="0" presStyleCnt="0"/>
      <dgm:spPr/>
      <dgm:t>
        <a:bodyPr/>
        <a:lstStyle/>
        <a:p>
          <a:endParaRPr lang="es-ES"/>
        </a:p>
      </dgm:t>
    </dgm:pt>
    <dgm:pt modelId="{B4809C48-AE23-40F0-8C57-25D23B280570}" type="pres">
      <dgm:prSet presAssocID="{08F02CF6-9BA4-41F5-A3E6-5E226DC0CF4A}" presName="compNode" presStyleCnt="0"/>
      <dgm:spPr/>
    </dgm:pt>
    <dgm:pt modelId="{77EC2916-595D-49F9-B325-589CC4FACB3F}" type="pres">
      <dgm:prSet presAssocID="{08F02CF6-9BA4-41F5-A3E6-5E226DC0CF4A}" presName="iconBgRect" presStyleLbl="bgShp" presStyleIdx="1" presStyleCnt="5"/>
      <dgm:spPr/>
    </dgm:pt>
    <dgm:pt modelId="{DA2B9771-E3CC-4367-B802-8511E8C9F724}" type="pres">
      <dgm:prSet presAssocID="{08F02CF6-9BA4-41F5-A3E6-5E226DC0CF4A}" presName="iconRect" presStyleLbl="node1" presStyleIdx="1" presStyleCnt="5" custScaleX="143313" custScaleY="117025"/>
      <dgm:spPr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B657D6A2-6CDA-4611-A4C4-3BEA0EB515F3}" type="pres">
      <dgm:prSet presAssocID="{08F02CF6-9BA4-41F5-A3E6-5E226DC0CF4A}" presName="spaceRect" presStyleCnt="0"/>
      <dgm:spPr/>
    </dgm:pt>
    <dgm:pt modelId="{F872A2F3-E3D8-4BD0-871E-185E60D733B6}" type="pres">
      <dgm:prSet presAssocID="{08F02CF6-9BA4-41F5-A3E6-5E226DC0CF4A}" presName="textRect" presStyleLbl="revTx" presStyleIdx="1" presStyleCnt="5" custScaleX="128230" custLinFactNeighborX="11445" custLinFactNeighborY="54864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87772042-ADD0-4E0F-AB83-16F8E7610275}" type="pres">
      <dgm:prSet presAssocID="{A3FC7427-CA67-4719-9600-861E3A3177D8}" presName="sibTrans" presStyleLbl="sibTrans2D1" presStyleIdx="0" presStyleCnt="0"/>
      <dgm:spPr/>
      <dgm:t>
        <a:bodyPr/>
        <a:lstStyle/>
        <a:p>
          <a:endParaRPr lang="es-ES"/>
        </a:p>
      </dgm:t>
    </dgm:pt>
    <dgm:pt modelId="{855D4ED6-D463-46A7-8077-AA7B65961155}" type="pres">
      <dgm:prSet presAssocID="{AE9177E8-EF34-4316-B898-22C6D51AA849}" presName="compNode" presStyleCnt="0"/>
      <dgm:spPr/>
    </dgm:pt>
    <dgm:pt modelId="{05395788-BB38-4200-8903-5A6CB4041870}" type="pres">
      <dgm:prSet presAssocID="{AE9177E8-EF34-4316-B898-22C6D51AA849}" presName="iconBgRect" presStyleLbl="bgShp" presStyleIdx="2" presStyleCnt="5"/>
      <dgm:spPr/>
    </dgm:pt>
    <dgm:pt modelId="{119297FE-27AC-48B5-B49F-3092B16FB2E1}" type="pres">
      <dgm:prSet presAssocID="{AE9177E8-EF34-4316-B898-22C6D51AA849}" presName="iconRect" presStyleLbl="node1" presStyleIdx="2" presStyleCnt="5"/>
      <dgm:spPr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</dgm:spPr>
    </dgm:pt>
    <dgm:pt modelId="{B404ED0D-F1BA-431C-988D-886472A0EB7C}" type="pres">
      <dgm:prSet presAssocID="{AE9177E8-EF34-4316-B898-22C6D51AA849}" presName="spaceRect" presStyleCnt="0"/>
      <dgm:spPr/>
    </dgm:pt>
    <dgm:pt modelId="{FFABE97C-B726-48E7-88F5-D24F224AF204}" type="pres">
      <dgm:prSet presAssocID="{AE9177E8-EF34-4316-B898-22C6D51AA849}" presName="textRect" presStyleLbl="revTx" presStyleIdx="2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B079FA98-CD3F-4F76-A04A-C8A22B26FFA1}" type="pres">
      <dgm:prSet presAssocID="{B0F772E2-F137-41D6-B99B-DEAC0120521D}" presName="sibTrans" presStyleLbl="sibTrans2D1" presStyleIdx="0" presStyleCnt="0"/>
      <dgm:spPr/>
      <dgm:t>
        <a:bodyPr/>
        <a:lstStyle/>
        <a:p>
          <a:endParaRPr lang="es-ES"/>
        </a:p>
      </dgm:t>
    </dgm:pt>
    <dgm:pt modelId="{CC16D04B-C7E9-4FD4-A8F5-9409C6DF455C}" type="pres">
      <dgm:prSet presAssocID="{780A818C-4150-4245-A672-73B60AB1B001}" presName="compNode" presStyleCnt="0"/>
      <dgm:spPr/>
    </dgm:pt>
    <dgm:pt modelId="{F02395D0-5E7D-468E-AD15-EB3B2BB58A31}" type="pres">
      <dgm:prSet presAssocID="{780A818C-4150-4245-A672-73B60AB1B001}" presName="iconBgRect" presStyleLbl="bgShp" presStyleIdx="3" presStyleCnt="5"/>
      <dgm:spPr/>
    </dgm:pt>
    <dgm:pt modelId="{F9505F3E-89DB-4601-B850-4A9C61D1B6C3}" type="pres">
      <dgm:prSet presAssocID="{780A818C-4150-4245-A672-73B60AB1B001}" presName="iconRect" presStyleLbl="node1" presStyleIdx="3" presStyleCnt="5" custScaleX="169295" custScaleY="157457"/>
      <dgm:spPr>
        <a:blipFill rotWithShape="1">
          <a:blip xmlns:r="http://schemas.openxmlformats.org/officeDocument/2006/relationships" r:embed="rId4"/>
          <a:srcRect/>
          <a:stretch>
            <a:fillRect t="-4000" b="-4000"/>
          </a:stretch>
        </a:blipFill>
      </dgm:spPr>
    </dgm:pt>
    <dgm:pt modelId="{8F4A9A37-67F3-469F-A838-004242737152}" type="pres">
      <dgm:prSet presAssocID="{780A818C-4150-4245-A672-73B60AB1B001}" presName="spaceRect" presStyleCnt="0"/>
      <dgm:spPr/>
    </dgm:pt>
    <dgm:pt modelId="{502FA232-9D32-4373-A785-F7B46C136433}" type="pres">
      <dgm:prSet presAssocID="{780A818C-4150-4245-A672-73B60AB1B001}" presName="textRect" presStyleLbl="revTx" presStyleIdx="3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BD130B84-9856-4C5C-BB55-D80BF1F5BF7C}" type="pres">
      <dgm:prSet presAssocID="{256A1CF3-188B-454A-B6D4-16B28FD92A3E}" presName="sibTrans" presStyleLbl="sibTrans2D1" presStyleIdx="0" presStyleCnt="0"/>
      <dgm:spPr/>
      <dgm:t>
        <a:bodyPr/>
        <a:lstStyle/>
        <a:p>
          <a:endParaRPr lang="es-ES"/>
        </a:p>
      </dgm:t>
    </dgm:pt>
    <dgm:pt modelId="{568AE856-D3EA-4232-864C-6FC4451DE4AE}" type="pres">
      <dgm:prSet presAssocID="{368CFF84-9A46-4C11-9530-5C4770C62FB8}" presName="compNode" presStyleCnt="0"/>
      <dgm:spPr/>
    </dgm:pt>
    <dgm:pt modelId="{2E5D857B-8255-454B-8756-24BA431E9F37}" type="pres">
      <dgm:prSet presAssocID="{368CFF84-9A46-4C11-9530-5C4770C62FB8}" presName="iconBgRect" presStyleLbl="bgShp" presStyleIdx="4" presStyleCnt="5"/>
      <dgm:spPr/>
    </dgm:pt>
    <dgm:pt modelId="{3553BE4F-2E8F-4C2B-A585-60166F7E8E8D}" type="pres">
      <dgm:prSet presAssocID="{368CFF84-9A46-4C11-9530-5C4770C62FB8}" presName="iconRect" presStyleLbl="node1" presStyleIdx="4" presStyleCnt="5" custScaleX="117520" custScaleY="120573"/>
      <dgm:spPr>
        <a:blipFill rotWithShape="1">
          <a:blip xmlns:r="http://schemas.openxmlformats.org/officeDocument/2006/relationships" r:embed="rId5"/>
          <a:srcRect/>
          <a:stretch>
            <a:fillRect l="-41000" r="-41000"/>
          </a:stretch>
        </a:blipFill>
      </dgm:spPr>
      <dgm:extLst>
        <a:ext uri="{E40237B7-FDA0-4F09-8148-C483321AD2D9}">
          <dgm14:cNvPr xmlns:dgm14="http://schemas.microsoft.com/office/drawing/2010/diagram" id="0" name="" descr="Maestro"/>
        </a:ext>
      </dgm:extLst>
    </dgm:pt>
    <dgm:pt modelId="{C9660E66-8633-4C56-8BB2-3DDD84A351DD}" type="pres">
      <dgm:prSet presAssocID="{368CFF84-9A46-4C11-9530-5C4770C62FB8}" presName="spaceRect" presStyleCnt="0"/>
      <dgm:spPr/>
    </dgm:pt>
    <dgm:pt modelId="{BD1F9F0C-E1CE-4C3A-8DC7-070D71F0198A}" type="pres">
      <dgm:prSet presAssocID="{368CFF84-9A46-4C11-9530-5C4770C62FB8}" presName="textRect" presStyleLbl="revTx" presStyleIdx="4" presStyleCnt="5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85B368B-9EBC-426C-9F4D-A1B3472A57E3}" srcId="{94BF39B0-EA1E-49D1-961F-24DB57BC6D6E}" destId="{08F02CF6-9BA4-41F5-A3E6-5E226DC0CF4A}" srcOrd="1" destOrd="0" parTransId="{4EA56CA6-1977-4CCD-AD04-0A2427CC9ACD}" sibTransId="{A3FC7427-CA67-4719-9600-861E3A3177D8}"/>
    <dgm:cxn modelId="{AADFE06F-FEEA-4CAC-934A-B0C9C0D6F324}" srcId="{94BF39B0-EA1E-49D1-961F-24DB57BC6D6E}" destId="{16DC32E4-ABF2-406F-AE2E-D62CC0128F1F}" srcOrd="0" destOrd="0" parTransId="{2FB371C0-2389-41BA-99B6-9E477C4EDF4A}" sibTransId="{912888D5-A10C-425E-81FC-E392A38FBEF9}"/>
    <dgm:cxn modelId="{30F78E43-A794-4093-AAB8-D5A24F510661}" type="presOf" srcId="{08F02CF6-9BA4-41F5-A3E6-5E226DC0CF4A}" destId="{F872A2F3-E3D8-4BD0-871E-185E60D733B6}" srcOrd="0" destOrd="0" presId="urn:microsoft.com/office/officeart/2018/2/layout/IconCircleList"/>
    <dgm:cxn modelId="{4DC6067F-4CA2-4123-8974-FC8513368FC6}" type="presOf" srcId="{B0F772E2-F137-41D6-B99B-DEAC0120521D}" destId="{B079FA98-CD3F-4F76-A04A-C8A22B26FFA1}" srcOrd="0" destOrd="0" presId="urn:microsoft.com/office/officeart/2018/2/layout/IconCircleList"/>
    <dgm:cxn modelId="{2C543DC3-D4B7-4AE4-B39D-0172ED5EB628}" type="presOf" srcId="{256A1CF3-188B-454A-B6D4-16B28FD92A3E}" destId="{BD130B84-9856-4C5C-BB55-D80BF1F5BF7C}" srcOrd="0" destOrd="0" presId="urn:microsoft.com/office/officeart/2018/2/layout/IconCircleList"/>
    <dgm:cxn modelId="{25831333-464E-422B-B466-25BF8E4E8A0F}" srcId="{94BF39B0-EA1E-49D1-961F-24DB57BC6D6E}" destId="{AE9177E8-EF34-4316-B898-22C6D51AA849}" srcOrd="2" destOrd="0" parTransId="{C8D2E214-DE30-4845-B632-25B64BD84DA7}" sibTransId="{B0F772E2-F137-41D6-B99B-DEAC0120521D}"/>
    <dgm:cxn modelId="{0468767E-9D41-4DA9-A9B2-0AD35506E6F6}" srcId="{94BF39B0-EA1E-49D1-961F-24DB57BC6D6E}" destId="{368CFF84-9A46-4C11-9530-5C4770C62FB8}" srcOrd="4" destOrd="0" parTransId="{293D848C-77FB-444E-B999-A498D2C519BD}" sibTransId="{D9389740-3B7C-4A25-8DCC-0D4886464607}"/>
    <dgm:cxn modelId="{01A87144-B3D2-40D8-82C2-B17E51D484E7}" type="presOf" srcId="{16DC32E4-ABF2-406F-AE2E-D62CC0128F1F}" destId="{28C408FB-9529-468E-A5F3-D4FBB361C3F1}" srcOrd="0" destOrd="0" presId="urn:microsoft.com/office/officeart/2018/2/layout/IconCircleList"/>
    <dgm:cxn modelId="{2DF29A3D-5D15-4769-B47C-78615C0F0A4F}" type="presOf" srcId="{912888D5-A10C-425E-81FC-E392A38FBEF9}" destId="{A18C759D-0556-4636-8721-0F6A1FFBA4EA}" srcOrd="0" destOrd="0" presId="urn:microsoft.com/office/officeart/2018/2/layout/IconCircleList"/>
    <dgm:cxn modelId="{5CFA8132-9B1F-4583-99D8-7CD68F309DE5}" type="presOf" srcId="{368CFF84-9A46-4C11-9530-5C4770C62FB8}" destId="{BD1F9F0C-E1CE-4C3A-8DC7-070D71F0198A}" srcOrd="0" destOrd="0" presId="urn:microsoft.com/office/officeart/2018/2/layout/IconCircleList"/>
    <dgm:cxn modelId="{D9F1CF0F-2566-401E-BC75-277DA722A732}" type="presOf" srcId="{AE9177E8-EF34-4316-B898-22C6D51AA849}" destId="{FFABE97C-B726-48E7-88F5-D24F224AF204}" srcOrd="0" destOrd="0" presId="urn:microsoft.com/office/officeart/2018/2/layout/IconCircleList"/>
    <dgm:cxn modelId="{EC942FF3-E372-4991-996B-8F8B3F2A0E7B}" type="presOf" srcId="{94BF39B0-EA1E-49D1-961F-24DB57BC6D6E}" destId="{2E1D10D5-837E-43CF-866C-79FD12857206}" srcOrd="0" destOrd="0" presId="urn:microsoft.com/office/officeart/2018/2/layout/IconCircleList"/>
    <dgm:cxn modelId="{2536213A-5335-4299-8802-E8169EAFB42C}" srcId="{94BF39B0-EA1E-49D1-961F-24DB57BC6D6E}" destId="{780A818C-4150-4245-A672-73B60AB1B001}" srcOrd="3" destOrd="0" parTransId="{E71A1EF2-B885-459E-B905-244A40CB0AAD}" sibTransId="{256A1CF3-188B-454A-B6D4-16B28FD92A3E}"/>
    <dgm:cxn modelId="{8CBCD16A-7483-46C9-A1B4-DC7A786A9EC3}" type="presOf" srcId="{780A818C-4150-4245-A672-73B60AB1B001}" destId="{502FA232-9D32-4373-A785-F7B46C136433}" srcOrd="0" destOrd="0" presId="urn:microsoft.com/office/officeart/2018/2/layout/IconCircleList"/>
    <dgm:cxn modelId="{23991BC8-117F-4FE2-9065-482DCF55D591}" type="presOf" srcId="{A3FC7427-CA67-4719-9600-861E3A3177D8}" destId="{87772042-ADD0-4E0F-AB83-16F8E7610275}" srcOrd="0" destOrd="0" presId="urn:microsoft.com/office/officeart/2018/2/layout/IconCircleList"/>
    <dgm:cxn modelId="{A915FE86-22C5-4262-BDCF-16887A70DD79}" type="presParOf" srcId="{2E1D10D5-837E-43CF-866C-79FD12857206}" destId="{66C60A5A-E96F-4125-A046-BF74B428EDE7}" srcOrd="0" destOrd="0" presId="urn:microsoft.com/office/officeart/2018/2/layout/IconCircleList"/>
    <dgm:cxn modelId="{C888B158-FC4C-4882-8D9D-6B2115014722}" type="presParOf" srcId="{66C60A5A-E96F-4125-A046-BF74B428EDE7}" destId="{E0155C7B-8C5B-4252-BC78-A1B9ECC20F68}" srcOrd="0" destOrd="0" presId="urn:microsoft.com/office/officeart/2018/2/layout/IconCircleList"/>
    <dgm:cxn modelId="{0B7C00D3-544E-4F85-AE65-C1B8EE3DFFDA}" type="presParOf" srcId="{E0155C7B-8C5B-4252-BC78-A1B9ECC20F68}" destId="{6F339FD7-5A7C-4087-B641-C8CB8D42D81B}" srcOrd="0" destOrd="0" presId="urn:microsoft.com/office/officeart/2018/2/layout/IconCircleList"/>
    <dgm:cxn modelId="{8719E616-A40E-43BF-8847-21BDD5D9DCB6}" type="presParOf" srcId="{E0155C7B-8C5B-4252-BC78-A1B9ECC20F68}" destId="{B78CB102-B4AF-404A-8727-E572F4C387A9}" srcOrd="1" destOrd="0" presId="urn:microsoft.com/office/officeart/2018/2/layout/IconCircleList"/>
    <dgm:cxn modelId="{88F8741B-4251-432A-B3FE-C2E143195121}" type="presParOf" srcId="{E0155C7B-8C5B-4252-BC78-A1B9ECC20F68}" destId="{1EC89007-6891-4CAD-B813-D34B69DA5705}" srcOrd="2" destOrd="0" presId="urn:microsoft.com/office/officeart/2018/2/layout/IconCircleList"/>
    <dgm:cxn modelId="{83C48BA3-37E5-48CB-BA78-CEC0A1AE4974}" type="presParOf" srcId="{E0155C7B-8C5B-4252-BC78-A1B9ECC20F68}" destId="{28C408FB-9529-468E-A5F3-D4FBB361C3F1}" srcOrd="3" destOrd="0" presId="urn:microsoft.com/office/officeart/2018/2/layout/IconCircleList"/>
    <dgm:cxn modelId="{78755800-A28B-47FE-B1F2-F3FE0762E464}" type="presParOf" srcId="{66C60A5A-E96F-4125-A046-BF74B428EDE7}" destId="{A18C759D-0556-4636-8721-0F6A1FFBA4EA}" srcOrd="1" destOrd="0" presId="urn:microsoft.com/office/officeart/2018/2/layout/IconCircleList"/>
    <dgm:cxn modelId="{E567F00D-4166-4D35-BA2F-616EF9CFE338}" type="presParOf" srcId="{66C60A5A-E96F-4125-A046-BF74B428EDE7}" destId="{B4809C48-AE23-40F0-8C57-25D23B280570}" srcOrd="2" destOrd="0" presId="urn:microsoft.com/office/officeart/2018/2/layout/IconCircleList"/>
    <dgm:cxn modelId="{9A95A118-5B8D-41FB-AEDC-2B579D47FCE0}" type="presParOf" srcId="{B4809C48-AE23-40F0-8C57-25D23B280570}" destId="{77EC2916-595D-49F9-B325-589CC4FACB3F}" srcOrd="0" destOrd="0" presId="urn:microsoft.com/office/officeart/2018/2/layout/IconCircleList"/>
    <dgm:cxn modelId="{D83FCAA3-4D4A-46FE-AE7F-9351F34C9C7E}" type="presParOf" srcId="{B4809C48-AE23-40F0-8C57-25D23B280570}" destId="{DA2B9771-E3CC-4367-B802-8511E8C9F724}" srcOrd="1" destOrd="0" presId="urn:microsoft.com/office/officeart/2018/2/layout/IconCircleList"/>
    <dgm:cxn modelId="{8746390C-94CF-4A13-905E-986156669EFB}" type="presParOf" srcId="{B4809C48-AE23-40F0-8C57-25D23B280570}" destId="{B657D6A2-6CDA-4611-A4C4-3BEA0EB515F3}" srcOrd="2" destOrd="0" presId="urn:microsoft.com/office/officeart/2018/2/layout/IconCircleList"/>
    <dgm:cxn modelId="{DE1E132B-A233-48FD-8728-56852825D528}" type="presParOf" srcId="{B4809C48-AE23-40F0-8C57-25D23B280570}" destId="{F872A2F3-E3D8-4BD0-871E-185E60D733B6}" srcOrd="3" destOrd="0" presId="urn:microsoft.com/office/officeart/2018/2/layout/IconCircleList"/>
    <dgm:cxn modelId="{178E5CFB-6D17-44C7-B56F-D61F31A39E64}" type="presParOf" srcId="{66C60A5A-E96F-4125-A046-BF74B428EDE7}" destId="{87772042-ADD0-4E0F-AB83-16F8E7610275}" srcOrd="3" destOrd="0" presId="urn:microsoft.com/office/officeart/2018/2/layout/IconCircleList"/>
    <dgm:cxn modelId="{6362CA10-2B09-4B09-9FCC-42D561DD306B}" type="presParOf" srcId="{66C60A5A-E96F-4125-A046-BF74B428EDE7}" destId="{855D4ED6-D463-46A7-8077-AA7B65961155}" srcOrd="4" destOrd="0" presId="urn:microsoft.com/office/officeart/2018/2/layout/IconCircleList"/>
    <dgm:cxn modelId="{6D18B49A-E275-484B-8123-32759BF6F7BA}" type="presParOf" srcId="{855D4ED6-D463-46A7-8077-AA7B65961155}" destId="{05395788-BB38-4200-8903-5A6CB4041870}" srcOrd="0" destOrd="0" presId="urn:microsoft.com/office/officeart/2018/2/layout/IconCircleList"/>
    <dgm:cxn modelId="{D617DEC7-C2A0-4A1A-B661-AE4166F5CC1C}" type="presParOf" srcId="{855D4ED6-D463-46A7-8077-AA7B65961155}" destId="{119297FE-27AC-48B5-B49F-3092B16FB2E1}" srcOrd="1" destOrd="0" presId="urn:microsoft.com/office/officeart/2018/2/layout/IconCircleList"/>
    <dgm:cxn modelId="{24307326-D6FD-4F5B-8B42-68B06C0651A9}" type="presParOf" srcId="{855D4ED6-D463-46A7-8077-AA7B65961155}" destId="{B404ED0D-F1BA-431C-988D-886472A0EB7C}" srcOrd="2" destOrd="0" presId="urn:microsoft.com/office/officeart/2018/2/layout/IconCircleList"/>
    <dgm:cxn modelId="{D59E708C-8B79-48CF-BA6A-6FC769C4798E}" type="presParOf" srcId="{855D4ED6-D463-46A7-8077-AA7B65961155}" destId="{FFABE97C-B726-48E7-88F5-D24F224AF204}" srcOrd="3" destOrd="0" presId="urn:microsoft.com/office/officeart/2018/2/layout/IconCircleList"/>
    <dgm:cxn modelId="{D6442F94-87AD-4E2D-8B21-5F64034B4120}" type="presParOf" srcId="{66C60A5A-E96F-4125-A046-BF74B428EDE7}" destId="{B079FA98-CD3F-4F76-A04A-C8A22B26FFA1}" srcOrd="5" destOrd="0" presId="urn:microsoft.com/office/officeart/2018/2/layout/IconCircleList"/>
    <dgm:cxn modelId="{58D78DD2-8D1A-44FD-A553-9F7244D79029}" type="presParOf" srcId="{66C60A5A-E96F-4125-A046-BF74B428EDE7}" destId="{CC16D04B-C7E9-4FD4-A8F5-9409C6DF455C}" srcOrd="6" destOrd="0" presId="urn:microsoft.com/office/officeart/2018/2/layout/IconCircleList"/>
    <dgm:cxn modelId="{733CDFF9-8348-40DD-AD28-0DB1C3208761}" type="presParOf" srcId="{CC16D04B-C7E9-4FD4-A8F5-9409C6DF455C}" destId="{F02395D0-5E7D-468E-AD15-EB3B2BB58A31}" srcOrd="0" destOrd="0" presId="urn:microsoft.com/office/officeart/2018/2/layout/IconCircleList"/>
    <dgm:cxn modelId="{3F0EAB1C-C9F1-4CD3-8A99-BDA00C10A1E2}" type="presParOf" srcId="{CC16D04B-C7E9-4FD4-A8F5-9409C6DF455C}" destId="{F9505F3E-89DB-4601-B850-4A9C61D1B6C3}" srcOrd="1" destOrd="0" presId="urn:microsoft.com/office/officeart/2018/2/layout/IconCircleList"/>
    <dgm:cxn modelId="{3A8FBC63-0EC1-463F-B8CC-5C70BFB63F79}" type="presParOf" srcId="{CC16D04B-C7E9-4FD4-A8F5-9409C6DF455C}" destId="{8F4A9A37-67F3-469F-A838-004242737152}" srcOrd="2" destOrd="0" presId="urn:microsoft.com/office/officeart/2018/2/layout/IconCircleList"/>
    <dgm:cxn modelId="{0FAA31DD-C2EC-4005-ACA7-43105786D104}" type="presParOf" srcId="{CC16D04B-C7E9-4FD4-A8F5-9409C6DF455C}" destId="{502FA232-9D32-4373-A785-F7B46C136433}" srcOrd="3" destOrd="0" presId="urn:microsoft.com/office/officeart/2018/2/layout/IconCircleList"/>
    <dgm:cxn modelId="{DE077129-35C0-4647-AEAA-F1F4E5E6C7E4}" type="presParOf" srcId="{66C60A5A-E96F-4125-A046-BF74B428EDE7}" destId="{BD130B84-9856-4C5C-BB55-D80BF1F5BF7C}" srcOrd="7" destOrd="0" presId="urn:microsoft.com/office/officeart/2018/2/layout/IconCircleList"/>
    <dgm:cxn modelId="{4CB4DB69-454A-4FF3-93EA-C4AD87441040}" type="presParOf" srcId="{66C60A5A-E96F-4125-A046-BF74B428EDE7}" destId="{568AE856-D3EA-4232-864C-6FC4451DE4AE}" srcOrd="8" destOrd="0" presId="urn:microsoft.com/office/officeart/2018/2/layout/IconCircleList"/>
    <dgm:cxn modelId="{7FD3E20F-0368-4F29-B27C-047E3AD86031}" type="presParOf" srcId="{568AE856-D3EA-4232-864C-6FC4451DE4AE}" destId="{2E5D857B-8255-454B-8756-24BA431E9F37}" srcOrd="0" destOrd="0" presId="urn:microsoft.com/office/officeart/2018/2/layout/IconCircleList"/>
    <dgm:cxn modelId="{58D31655-A009-4A3D-ACBE-9206A411312D}" type="presParOf" srcId="{568AE856-D3EA-4232-864C-6FC4451DE4AE}" destId="{3553BE4F-2E8F-4C2B-A585-60166F7E8E8D}" srcOrd="1" destOrd="0" presId="urn:microsoft.com/office/officeart/2018/2/layout/IconCircleList"/>
    <dgm:cxn modelId="{FEC49D2A-A820-4268-B19F-4CF6B90170F0}" type="presParOf" srcId="{568AE856-D3EA-4232-864C-6FC4451DE4AE}" destId="{C9660E66-8633-4C56-8BB2-3DDD84A351DD}" srcOrd="2" destOrd="0" presId="urn:microsoft.com/office/officeart/2018/2/layout/IconCircleList"/>
    <dgm:cxn modelId="{FE82D73A-8818-48B6-993F-01B76BF89420}" type="presParOf" srcId="{568AE856-D3EA-4232-864C-6FC4451DE4AE}" destId="{BD1F9F0C-E1CE-4C3A-8DC7-070D71F0198A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4CD5A69-860B-411F-B00D-BAF66DEEF4E6}" type="doc">
      <dgm:prSet loTypeId="urn:microsoft.com/office/officeart/2005/8/layout/radial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EDF99E91-AA3C-4BD1-8215-2A56D6B1C35F}">
      <dgm:prSet phldrT="[Texto]"/>
      <dgm:spPr/>
      <dgm:t>
        <a:bodyPr/>
        <a:lstStyle/>
        <a:p>
          <a:r>
            <a:rPr lang="es-CO" b="1" dirty="0"/>
            <a:t>Funciones del COPASST </a:t>
          </a:r>
        </a:p>
      </dgm:t>
    </dgm:pt>
    <dgm:pt modelId="{EEF4D7DA-CB57-4523-8412-0C53943FE716}" type="parTrans" cxnId="{61D87FB8-DFD0-454C-8740-5756CDBC6A3E}">
      <dgm:prSet/>
      <dgm:spPr/>
      <dgm:t>
        <a:bodyPr/>
        <a:lstStyle/>
        <a:p>
          <a:endParaRPr lang="es-CO"/>
        </a:p>
      </dgm:t>
    </dgm:pt>
    <dgm:pt modelId="{6FDA7813-AE14-4EFC-A0BD-E85A8C0EC87A}" type="sibTrans" cxnId="{61D87FB8-DFD0-454C-8740-5756CDBC6A3E}">
      <dgm:prSet/>
      <dgm:spPr/>
      <dgm:t>
        <a:bodyPr/>
        <a:lstStyle/>
        <a:p>
          <a:endParaRPr lang="es-CO"/>
        </a:p>
      </dgm:t>
    </dgm:pt>
    <dgm:pt modelId="{59151952-D934-4F30-BF83-E493727293C8}">
      <dgm:prSet phldrT="[Texto]" custT="1"/>
      <dgm:spPr/>
      <dgm:t>
        <a:bodyPr/>
        <a:lstStyle/>
        <a:p>
          <a:r>
            <a:rPr lang="es-CO" sz="1400" b="1" dirty="0"/>
            <a:t>Realizar inspecciones a los puestos de trabajo </a:t>
          </a:r>
        </a:p>
      </dgm:t>
    </dgm:pt>
    <dgm:pt modelId="{008B425C-8986-4E13-8A9E-8E0DFA3C4EC0}" type="parTrans" cxnId="{19D5BE14-FED7-4263-A3B7-CDDC1E006F5D}">
      <dgm:prSet/>
      <dgm:spPr/>
      <dgm:t>
        <a:bodyPr/>
        <a:lstStyle/>
        <a:p>
          <a:endParaRPr lang="es-CO"/>
        </a:p>
      </dgm:t>
    </dgm:pt>
    <dgm:pt modelId="{1C5A304E-70C5-406B-88CF-85439DE38D4D}" type="sibTrans" cxnId="{19D5BE14-FED7-4263-A3B7-CDDC1E006F5D}">
      <dgm:prSet/>
      <dgm:spPr/>
      <dgm:t>
        <a:bodyPr/>
        <a:lstStyle/>
        <a:p>
          <a:endParaRPr lang="es-CO"/>
        </a:p>
      </dgm:t>
    </dgm:pt>
    <dgm:pt modelId="{647D136F-74A6-46A7-92AF-A76D302AFDC4}">
      <dgm:prSet phldrT="[Texto]"/>
      <dgm:spPr/>
      <dgm:t>
        <a:bodyPr/>
        <a:lstStyle/>
        <a:p>
          <a:r>
            <a:rPr lang="es-CO" b="1" dirty="0"/>
            <a:t>Proponer y participar en actividades de Capacitación. </a:t>
          </a:r>
        </a:p>
      </dgm:t>
    </dgm:pt>
    <dgm:pt modelId="{DE9B2087-CD42-4D44-8ECD-03DC7661A8CA}" type="parTrans" cxnId="{27D262BA-B557-43F3-9128-329880B072AD}">
      <dgm:prSet/>
      <dgm:spPr/>
      <dgm:t>
        <a:bodyPr/>
        <a:lstStyle/>
        <a:p>
          <a:endParaRPr lang="es-CO"/>
        </a:p>
      </dgm:t>
    </dgm:pt>
    <dgm:pt modelId="{5887948A-5BAD-4B7C-872A-C65519EE2C34}" type="sibTrans" cxnId="{27D262BA-B557-43F3-9128-329880B072AD}">
      <dgm:prSet/>
      <dgm:spPr/>
      <dgm:t>
        <a:bodyPr/>
        <a:lstStyle/>
        <a:p>
          <a:endParaRPr lang="es-CO"/>
        </a:p>
      </dgm:t>
    </dgm:pt>
    <dgm:pt modelId="{84333DAD-60DB-4376-BD5D-6338C18DC565}">
      <dgm:prSet phldrT="[Texto]"/>
      <dgm:spPr/>
      <dgm:t>
        <a:bodyPr/>
        <a:lstStyle/>
        <a:p>
          <a:r>
            <a:rPr lang="es-CO" b="1" dirty="0"/>
            <a:t>Participar en la investigación de AT y EL </a:t>
          </a:r>
        </a:p>
      </dgm:t>
    </dgm:pt>
    <dgm:pt modelId="{2656C544-9C37-4FAA-A875-E2BC29971CAC}" type="parTrans" cxnId="{1D0BD4AE-F890-48C8-A8A3-F833E754BCBB}">
      <dgm:prSet/>
      <dgm:spPr/>
      <dgm:t>
        <a:bodyPr/>
        <a:lstStyle/>
        <a:p>
          <a:endParaRPr lang="es-CO"/>
        </a:p>
      </dgm:t>
    </dgm:pt>
    <dgm:pt modelId="{F2006433-3B6E-4697-A790-548C2AF3A555}" type="sibTrans" cxnId="{1D0BD4AE-F890-48C8-A8A3-F833E754BCBB}">
      <dgm:prSet/>
      <dgm:spPr/>
      <dgm:t>
        <a:bodyPr/>
        <a:lstStyle/>
        <a:p>
          <a:endParaRPr lang="es-CO"/>
        </a:p>
      </dgm:t>
    </dgm:pt>
    <dgm:pt modelId="{F7D353D2-CB74-49F2-8159-A0E773EAD299}">
      <dgm:prSet phldrT="[Texto]"/>
      <dgm:spPr/>
      <dgm:t>
        <a:bodyPr/>
        <a:lstStyle/>
        <a:p>
          <a:r>
            <a:rPr lang="es-CO" b="1" dirty="0"/>
            <a:t>Vigilar el desarrollo de las actividades de SST </a:t>
          </a:r>
        </a:p>
      </dgm:t>
    </dgm:pt>
    <dgm:pt modelId="{AFDDCD7C-BB78-46A0-9817-8154F5A1D6F5}" type="parTrans" cxnId="{096BE78E-C0D7-4B13-9316-8A5537E54010}">
      <dgm:prSet/>
      <dgm:spPr/>
      <dgm:t>
        <a:bodyPr/>
        <a:lstStyle/>
        <a:p>
          <a:endParaRPr lang="es-CO"/>
        </a:p>
      </dgm:t>
    </dgm:pt>
    <dgm:pt modelId="{AE073179-3056-42FF-87DF-BC059DEEB970}" type="sibTrans" cxnId="{096BE78E-C0D7-4B13-9316-8A5537E54010}">
      <dgm:prSet/>
      <dgm:spPr/>
      <dgm:t>
        <a:bodyPr/>
        <a:lstStyle/>
        <a:p>
          <a:endParaRPr lang="es-CO"/>
        </a:p>
      </dgm:t>
    </dgm:pt>
    <dgm:pt modelId="{2690F60B-338E-4429-9404-A92FD6A48EB6}">
      <dgm:prSet phldrT="[Texto]"/>
      <dgm:spPr/>
      <dgm:t>
        <a:bodyPr/>
        <a:lstStyle/>
        <a:p>
          <a:r>
            <a:rPr lang="es-CO" b="1" dirty="0"/>
            <a:t>Estudiar y considerar las sugerencias que presenten los trabajadores en SST </a:t>
          </a:r>
        </a:p>
      </dgm:t>
    </dgm:pt>
    <dgm:pt modelId="{124AD595-1C08-4C0C-86C8-8298AA6B6779}" type="parTrans" cxnId="{E9FCAE00-8DE5-4C0A-8852-32EA9175C1FC}">
      <dgm:prSet/>
      <dgm:spPr/>
      <dgm:t>
        <a:bodyPr/>
        <a:lstStyle/>
        <a:p>
          <a:endParaRPr lang="es-CO"/>
        </a:p>
      </dgm:t>
    </dgm:pt>
    <dgm:pt modelId="{02DE7B55-AB2C-426B-B43F-5AE01F06625B}" type="sibTrans" cxnId="{E9FCAE00-8DE5-4C0A-8852-32EA9175C1FC}">
      <dgm:prSet/>
      <dgm:spPr/>
      <dgm:t>
        <a:bodyPr/>
        <a:lstStyle/>
        <a:p>
          <a:endParaRPr lang="es-CO"/>
        </a:p>
      </dgm:t>
    </dgm:pt>
    <dgm:pt modelId="{FF520F28-128D-486A-B0BF-CFB8B2214B59}">
      <dgm:prSet phldrT="[Texto]"/>
      <dgm:spPr/>
      <dgm:t>
        <a:bodyPr/>
        <a:lstStyle/>
        <a:p>
          <a:r>
            <a:rPr lang="es-CO" b="1" dirty="0"/>
            <a:t>Participar en las actividades de prevención y protección. </a:t>
          </a:r>
        </a:p>
      </dgm:t>
    </dgm:pt>
    <dgm:pt modelId="{CC8AD49B-8736-45BF-9B99-E5A760CA2F50}" type="parTrans" cxnId="{B10677E9-A466-4713-BB0F-C3D2124AAC35}">
      <dgm:prSet/>
      <dgm:spPr/>
      <dgm:t>
        <a:bodyPr/>
        <a:lstStyle/>
        <a:p>
          <a:endParaRPr lang="es-CO"/>
        </a:p>
      </dgm:t>
    </dgm:pt>
    <dgm:pt modelId="{281B7CC4-CFD8-437D-B15F-3345C369B2D6}" type="sibTrans" cxnId="{B10677E9-A466-4713-BB0F-C3D2124AAC35}">
      <dgm:prSet/>
      <dgm:spPr/>
      <dgm:t>
        <a:bodyPr/>
        <a:lstStyle/>
        <a:p>
          <a:endParaRPr lang="es-CO"/>
        </a:p>
      </dgm:t>
    </dgm:pt>
    <dgm:pt modelId="{9451F55D-2596-4A44-952B-DFF3AB4DDC81}">
      <dgm:prSet phldrT="[Texto]"/>
      <dgm:spPr/>
      <dgm:t>
        <a:bodyPr/>
        <a:lstStyle/>
        <a:p>
          <a:r>
            <a:rPr lang="es-CO" b="1" dirty="0"/>
            <a:t>Actuar como instrumento de vigilancia del SG-SST </a:t>
          </a:r>
        </a:p>
      </dgm:t>
    </dgm:pt>
    <dgm:pt modelId="{A6979F54-757E-490E-9DFA-FC805571A411}" type="parTrans" cxnId="{22A985E2-981D-4AE1-AFA0-D685C6C94DBC}">
      <dgm:prSet/>
      <dgm:spPr/>
      <dgm:t>
        <a:bodyPr/>
        <a:lstStyle/>
        <a:p>
          <a:endParaRPr lang="es-CO"/>
        </a:p>
      </dgm:t>
    </dgm:pt>
    <dgm:pt modelId="{CF895FBD-4EBD-4F7A-B835-BDC36827FED9}" type="sibTrans" cxnId="{22A985E2-981D-4AE1-AFA0-D685C6C94DBC}">
      <dgm:prSet/>
      <dgm:spPr/>
      <dgm:t>
        <a:bodyPr/>
        <a:lstStyle/>
        <a:p>
          <a:endParaRPr lang="es-CO"/>
        </a:p>
      </dgm:t>
    </dgm:pt>
    <dgm:pt modelId="{DB760FE0-0492-4AC5-B6C6-6AEE6556904C}">
      <dgm:prSet phldrT="[Texto]"/>
      <dgm:spPr/>
      <dgm:t>
        <a:bodyPr/>
        <a:lstStyle/>
        <a:p>
          <a:r>
            <a:rPr lang="es-CO" b="1" dirty="0"/>
            <a:t>Emitir recomendación para el mejoramiento del SG-SST </a:t>
          </a:r>
        </a:p>
      </dgm:t>
    </dgm:pt>
    <dgm:pt modelId="{20F5259F-B80D-4AF9-AFFB-CB8ED7E20909}" type="parTrans" cxnId="{CEB8E448-BF24-41B4-87FB-1AB6E41499B2}">
      <dgm:prSet/>
      <dgm:spPr/>
      <dgm:t>
        <a:bodyPr/>
        <a:lstStyle/>
        <a:p>
          <a:endParaRPr lang="es-CO"/>
        </a:p>
      </dgm:t>
    </dgm:pt>
    <dgm:pt modelId="{DD645BA0-AC77-4C7B-AF8B-CB6D9F60265C}" type="sibTrans" cxnId="{CEB8E448-BF24-41B4-87FB-1AB6E41499B2}">
      <dgm:prSet/>
      <dgm:spPr/>
      <dgm:t>
        <a:bodyPr/>
        <a:lstStyle/>
        <a:p>
          <a:endParaRPr lang="es-CO"/>
        </a:p>
      </dgm:t>
    </dgm:pt>
    <dgm:pt modelId="{206D0919-77FE-4F8C-B749-A9467E7F2B5F}" type="pres">
      <dgm:prSet presAssocID="{04CD5A69-860B-411F-B00D-BAF66DEEF4E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189D88B-D536-414D-917C-882A1A2D861A}" type="pres">
      <dgm:prSet presAssocID="{04CD5A69-860B-411F-B00D-BAF66DEEF4E6}" presName="radial" presStyleCnt="0">
        <dgm:presLayoutVars>
          <dgm:animLvl val="ctr"/>
        </dgm:presLayoutVars>
      </dgm:prSet>
      <dgm:spPr/>
    </dgm:pt>
    <dgm:pt modelId="{83C55ACE-AD89-4076-8DE3-972CF289DFC5}" type="pres">
      <dgm:prSet presAssocID="{EDF99E91-AA3C-4BD1-8215-2A56D6B1C35F}" presName="centerShape" presStyleLbl="vennNode1" presStyleIdx="0" presStyleCnt="9"/>
      <dgm:spPr/>
      <dgm:t>
        <a:bodyPr/>
        <a:lstStyle/>
        <a:p>
          <a:endParaRPr lang="es-ES"/>
        </a:p>
      </dgm:t>
    </dgm:pt>
    <dgm:pt modelId="{F4836EE5-1B54-460B-B78E-3148B0FF6ACD}" type="pres">
      <dgm:prSet presAssocID="{59151952-D934-4F30-BF83-E493727293C8}" presName="node" presStyleLbl="venn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1EA84EA-01A0-4BE1-9DA0-B050E68FC326}" type="pres">
      <dgm:prSet presAssocID="{647D136F-74A6-46A7-92AF-A76D302AFDC4}" presName="node" presStyleLbl="venn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4A784C-8AA7-475E-9FE3-6E28A050AC3D}" type="pres">
      <dgm:prSet presAssocID="{84333DAD-60DB-4376-BD5D-6338C18DC565}" presName="node" presStyleLbl="venn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413ED60-5644-4D1C-99F3-66B2092CFE0F}" type="pres">
      <dgm:prSet presAssocID="{F7D353D2-CB74-49F2-8159-A0E773EAD299}" presName="node" presStyleLbl="venn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8FB167A-AB2B-48FF-8A20-E6660EB533CC}" type="pres">
      <dgm:prSet presAssocID="{2690F60B-338E-4429-9404-A92FD6A48EB6}" presName="node" presStyleLbl="venn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F9ABFFD-8A5D-4156-8E2B-A5E1C6E487A5}" type="pres">
      <dgm:prSet presAssocID="{FF520F28-128D-486A-B0BF-CFB8B2214B59}" presName="node" presStyleLbl="venn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974301-E993-4B1F-81E6-540F8BC8EB3E}" type="pres">
      <dgm:prSet presAssocID="{9451F55D-2596-4A44-952B-DFF3AB4DDC81}" presName="node" presStyleLbl="venn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550B5B0-6CD0-44CF-9AAA-EBD45C84777D}" type="pres">
      <dgm:prSet presAssocID="{DB760FE0-0492-4AC5-B6C6-6AEE6556904C}" presName="node" presStyleLbl="venn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9FCAE00-8DE5-4C0A-8852-32EA9175C1FC}" srcId="{EDF99E91-AA3C-4BD1-8215-2A56D6B1C35F}" destId="{2690F60B-338E-4429-9404-A92FD6A48EB6}" srcOrd="4" destOrd="0" parTransId="{124AD595-1C08-4C0C-86C8-8298AA6B6779}" sibTransId="{02DE7B55-AB2C-426B-B43F-5AE01F06625B}"/>
    <dgm:cxn modelId="{1E3FE410-F5B0-4A55-AF6D-A5D270FF772E}" type="presOf" srcId="{59151952-D934-4F30-BF83-E493727293C8}" destId="{F4836EE5-1B54-460B-B78E-3148B0FF6ACD}" srcOrd="0" destOrd="0" presId="urn:microsoft.com/office/officeart/2005/8/layout/radial3"/>
    <dgm:cxn modelId="{27D262BA-B557-43F3-9128-329880B072AD}" srcId="{EDF99E91-AA3C-4BD1-8215-2A56D6B1C35F}" destId="{647D136F-74A6-46A7-92AF-A76D302AFDC4}" srcOrd="1" destOrd="0" parTransId="{DE9B2087-CD42-4D44-8ECD-03DC7661A8CA}" sibTransId="{5887948A-5BAD-4B7C-872A-C65519EE2C34}"/>
    <dgm:cxn modelId="{8C0B5F6B-F10A-4316-B364-70C3B9E727C7}" type="presOf" srcId="{F7D353D2-CB74-49F2-8159-A0E773EAD299}" destId="{6413ED60-5644-4D1C-99F3-66B2092CFE0F}" srcOrd="0" destOrd="0" presId="urn:microsoft.com/office/officeart/2005/8/layout/radial3"/>
    <dgm:cxn modelId="{28C26259-98A7-44FE-BCAC-C24C94D49C76}" type="presOf" srcId="{EDF99E91-AA3C-4BD1-8215-2A56D6B1C35F}" destId="{83C55ACE-AD89-4076-8DE3-972CF289DFC5}" srcOrd="0" destOrd="0" presId="urn:microsoft.com/office/officeart/2005/8/layout/radial3"/>
    <dgm:cxn modelId="{3E93C22B-7001-42F7-9F42-231E1C89F794}" type="presOf" srcId="{DB760FE0-0492-4AC5-B6C6-6AEE6556904C}" destId="{5550B5B0-6CD0-44CF-9AAA-EBD45C84777D}" srcOrd="0" destOrd="0" presId="urn:microsoft.com/office/officeart/2005/8/layout/radial3"/>
    <dgm:cxn modelId="{EEF8C64D-B410-4C18-A862-D4E7AD9DCC77}" type="presOf" srcId="{FF520F28-128D-486A-B0BF-CFB8B2214B59}" destId="{EF9ABFFD-8A5D-4156-8E2B-A5E1C6E487A5}" srcOrd="0" destOrd="0" presId="urn:microsoft.com/office/officeart/2005/8/layout/radial3"/>
    <dgm:cxn modelId="{62AE1740-5DF7-4909-B24C-7DE3AFF58ABC}" type="presOf" srcId="{647D136F-74A6-46A7-92AF-A76D302AFDC4}" destId="{71EA84EA-01A0-4BE1-9DA0-B050E68FC326}" srcOrd="0" destOrd="0" presId="urn:microsoft.com/office/officeart/2005/8/layout/radial3"/>
    <dgm:cxn modelId="{61D87FB8-DFD0-454C-8740-5756CDBC6A3E}" srcId="{04CD5A69-860B-411F-B00D-BAF66DEEF4E6}" destId="{EDF99E91-AA3C-4BD1-8215-2A56D6B1C35F}" srcOrd="0" destOrd="0" parTransId="{EEF4D7DA-CB57-4523-8412-0C53943FE716}" sibTransId="{6FDA7813-AE14-4EFC-A0BD-E85A8C0EC87A}"/>
    <dgm:cxn modelId="{22A985E2-981D-4AE1-AFA0-D685C6C94DBC}" srcId="{EDF99E91-AA3C-4BD1-8215-2A56D6B1C35F}" destId="{9451F55D-2596-4A44-952B-DFF3AB4DDC81}" srcOrd="6" destOrd="0" parTransId="{A6979F54-757E-490E-9DFA-FC805571A411}" sibTransId="{CF895FBD-4EBD-4F7A-B835-BDC36827FED9}"/>
    <dgm:cxn modelId="{B10677E9-A466-4713-BB0F-C3D2124AAC35}" srcId="{EDF99E91-AA3C-4BD1-8215-2A56D6B1C35F}" destId="{FF520F28-128D-486A-B0BF-CFB8B2214B59}" srcOrd="5" destOrd="0" parTransId="{CC8AD49B-8736-45BF-9B99-E5A760CA2F50}" sibTransId="{281B7CC4-CFD8-437D-B15F-3345C369B2D6}"/>
    <dgm:cxn modelId="{5EC9BAB0-D064-4757-B0A9-6579E4A95772}" type="presOf" srcId="{2690F60B-338E-4429-9404-A92FD6A48EB6}" destId="{28FB167A-AB2B-48FF-8A20-E6660EB533CC}" srcOrd="0" destOrd="0" presId="urn:microsoft.com/office/officeart/2005/8/layout/radial3"/>
    <dgm:cxn modelId="{1EC4BA21-590A-4D33-BEBD-4E022B5F35CF}" type="presOf" srcId="{04CD5A69-860B-411F-B00D-BAF66DEEF4E6}" destId="{206D0919-77FE-4F8C-B749-A9467E7F2B5F}" srcOrd="0" destOrd="0" presId="urn:microsoft.com/office/officeart/2005/8/layout/radial3"/>
    <dgm:cxn modelId="{19D5BE14-FED7-4263-A3B7-CDDC1E006F5D}" srcId="{EDF99E91-AA3C-4BD1-8215-2A56D6B1C35F}" destId="{59151952-D934-4F30-BF83-E493727293C8}" srcOrd="0" destOrd="0" parTransId="{008B425C-8986-4E13-8A9E-8E0DFA3C4EC0}" sibTransId="{1C5A304E-70C5-406B-88CF-85439DE38D4D}"/>
    <dgm:cxn modelId="{1D0BD4AE-F890-48C8-A8A3-F833E754BCBB}" srcId="{EDF99E91-AA3C-4BD1-8215-2A56D6B1C35F}" destId="{84333DAD-60DB-4376-BD5D-6338C18DC565}" srcOrd="2" destOrd="0" parTransId="{2656C544-9C37-4FAA-A875-E2BC29971CAC}" sibTransId="{F2006433-3B6E-4697-A790-548C2AF3A555}"/>
    <dgm:cxn modelId="{096BE78E-C0D7-4B13-9316-8A5537E54010}" srcId="{EDF99E91-AA3C-4BD1-8215-2A56D6B1C35F}" destId="{F7D353D2-CB74-49F2-8159-A0E773EAD299}" srcOrd="3" destOrd="0" parTransId="{AFDDCD7C-BB78-46A0-9817-8154F5A1D6F5}" sibTransId="{AE073179-3056-42FF-87DF-BC059DEEB970}"/>
    <dgm:cxn modelId="{B47B7667-45BB-4706-A369-04B50E1169E3}" type="presOf" srcId="{84333DAD-60DB-4376-BD5D-6338C18DC565}" destId="{FF4A784C-8AA7-475E-9FE3-6E28A050AC3D}" srcOrd="0" destOrd="0" presId="urn:microsoft.com/office/officeart/2005/8/layout/radial3"/>
    <dgm:cxn modelId="{CEB8E448-BF24-41B4-87FB-1AB6E41499B2}" srcId="{EDF99E91-AA3C-4BD1-8215-2A56D6B1C35F}" destId="{DB760FE0-0492-4AC5-B6C6-6AEE6556904C}" srcOrd="7" destOrd="0" parTransId="{20F5259F-B80D-4AF9-AFFB-CB8ED7E20909}" sibTransId="{DD645BA0-AC77-4C7B-AF8B-CB6D9F60265C}"/>
    <dgm:cxn modelId="{D2716739-F477-4B43-8C46-ECA840FA3473}" type="presOf" srcId="{9451F55D-2596-4A44-952B-DFF3AB4DDC81}" destId="{D5974301-E993-4B1F-81E6-540F8BC8EB3E}" srcOrd="0" destOrd="0" presId="urn:microsoft.com/office/officeart/2005/8/layout/radial3"/>
    <dgm:cxn modelId="{00605127-7039-4705-92A2-D7B1F527F675}" type="presParOf" srcId="{206D0919-77FE-4F8C-B749-A9467E7F2B5F}" destId="{7189D88B-D536-414D-917C-882A1A2D861A}" srcOrd="0" destOrd="0" presId="urn:microsoft.com/office/officeart/2005/8/layout/radial3"/>
    <dgm:cxn modelId="{A8368650-E323-404B-8638-BB1BDB4B714D}" type="presParOf" srcId="{7189D88B-D536-414D-917C-882A1A2D861A}" destId="{83C55ACE-AD89-4076-8DE3-972CF289DFC5}" srcOrd="0" destOrd="0" presId="urn:microsoft.com/office/officeart/2005/8/layout/radial3"/>
    <dgm:cxn modelId="{512B4528-E926-4206-B12E-572EF91C9968}" type="presParOf" srcId="{7189D88B-D536-414D-917C-882A1A2D861A}" destId="{F4836EE5-1B54-460B-B78E-3148B0FF6ACD}" srcOrd="1" destOrd="0" presId="urn:microsoft.com/office/officeart/2005/8/layout/radial3"/>
    <dgm:cxn modelId="{476335DA-C57F-44F1-8520-0B1B5BA8C026}" type="presParOf" srcId="{7189D88B-D536-414D-917C-882A1A2D861A}" destId="{71EA84EA-01A0-4BE1-9DA0-B050E68FC326}" srcOrd="2" destOrd="0" presId="urn:microsoft.com/office/officeart/2005/8/layout/radial3"/>
    <dgm:cxn modelId="{F4A62447-F9BD-4AEF-A299-CDC1236FD48B}" type="presParOf" srcId="{7189D88B-D536-414D-917C-882A1A2D861A}" destId="{FF4A784C-8AA7-475E-9FE3-6E28A050AC3D}" srcOrd="3" destOrd="0" presId="urn:microsoft.com/office/officeart/2005/8/layout/radial3"/>
    <dgm:cxn modelId="{F8FC847E-A972-4526-9F47-C2B27E8B660A}" type="presParOf" srcId="{7189D88B-D536-414D-917C-882A1A2D861A}" destId="{6413ED60-5644-4D1C-99F3-66B2092CFE0F}" srcOrd="4" destOrd="0" presId="urn:microsoft.com/office/officeart/2005/8/layout/radial3"/>
    <dgm:cxn modelId="{1044327B-1CB8-4C68-BBC0-156634F8AC5B}" type="presParOf" srcId="{7189D88B-D536-414D-917C-882A1A2D861A}" destId="{28FB167A-AB2B-48FF-8A20-E6660EB533CC}" srcOrd="5" destOrd="0" presId="urn:microsoft.com/office/officeart/2005/8/layout/radial3"/>
    <dgm:cxn modelId="{17A41DBF-FBA4-4D79-B332-E356BCCE9D47}" type="presParOf" srcId="{7189D88B-D536-414D-917C-882A1A2D861A}" destId="{EF9ABFFD-8A5D-4156-8E2B-A5E1C6E487A5}" srcOrd="6" destOrd="0" presId="urn:microsoft.com/office/officeart/2005/8/layout/radial3"/>
    <dgm:cxn modelId="{EC80CDE8-6F7A-4BD6-8DFC-4F9F8090584E}" type="presParOf" srcId="{7189D88B-D536-414D-917C-882A1A2D861A}" destId="{D5974301-E993-4B1F-81E6-540F8BC8EB3E}" srcOrd="7" destOrd="0" presId="urn:microsoft.com/office/officeart/2005/8/layout/radial3"/>
    <dgm:cxn modelId="{5B1501C4-99EC-40BF-BC2D-DDEEF5BC6719}" type="presParOf" srcId="{7189D88B-D536-414D-917C-882A1A2D861A}" destId="{5550B5B0-6CD0-44CF-9AAA-EBD45C84777D}" srcOrd="8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4CD5A69-860B-411F-B00D-BAF66DEEF4E6}" type="doc">
      <dgm:prSet loTypeId="urn:microsoft.com/office/officeart/2005/8/layout/radial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O"/>
        </a:p>
      </dgm:t>
    </dgm:pt>
    <dgm:pt modelId="{EDF99E91-AA3C-4BD1-8215-2A56D6B1C35F}">
      <dgm:prSet phldrT="[Texto]"/>
      <dgm:spPr/>
      <dgm:t>
        <a:bodyPr/>
        <a:lstStyle/>
        <a:p>
          <a:r>
            <a:rPr lang="es-CO" b="1" dirty="0"/>
            <a:t>FUNCIONES </a:t>
          </a:r>
        </a:p>
      </dgm:t>
    </dgm:pt>
    <dgm:pt modelId="{EEF4D7DA-CB57-4523-8412-0C53943FE716}" type="parTrans" cxnId="{61D87FB8-DFD0-454C-8740-5756CDBC6A3E}">
      <dgm:prSet/>
      <dgm:spPr/>
      <dgm:t>
        <a:bodyPr/>
        <a:lstStyle/>
        <a:p>
          <a:endParaRPr lang="es-CO"/>
        </a:p>
      </dgm:t>
    </dgm:pt>
    <dgm:pt modelId="{6FDA7813-AE14-4EFC-A0BD-E85A8C0EC87A}" type="sibTrans" cxnId="{61D87FB8-DFD0-454C-8740-5756CDBC6A3E}">
      <dgm:prSet/>
      <dgm:spPr/>
      <dgm:t>
        <a:bodyPr/>
        <a:lstStyle/>
        <a:p>
          <a:endParaRPr lang="es-CO"/>
        </a:p>
      </dgm:t>
    </dgm:pt>
    <dgm:pt modelId="{59151952-D934-4F30-BF83-E493727293C8}">
      <dgm:prSet phldrT="[Texto]" custT="1"/>
      <dgm:spPr/>
      <dgm:t>
        <a:bodyPr/>
        <a:lstStyle/>
        <a:p>
          <a:r>
            <a:rPr lang="es-ES" sz="1200" b="0" dirty="0"/>
            <a:t>Recibir y dar trámite a quejas y pruebas  de situaciones que puedan constituir acoso laboral.</a:t>
          </a:r>
          <a:endParaRPr lang="es-CO" sz="1200" b="0" dirty="0"/>
        </a:p>
      </dgm:t>
    </dgm:pt>
    <dgm:pt modelId="{008B425C-8986-4E13-8A9E-8E0DFA3C4EC0}" type="parTrans" cxnId="{19D5BE14-FED7-4263-A3B7-CDDC1E006F5D}">
      <dgm:prSet/>
      <dgm:spPr/>
      <dgm:t>
        <a:bodyPr/>
        <a:lstStyle/>
        <a:p>
          <a:endParaRPr lang="es-CO"/>
        </a:p>
      </dgm:t>
    </dgm:pt>
    <dgm:pt modelId="{1C5A304E-70C5-406B-88CF-85439DE38D4D}" type="sibTrans" cxnId="{19D5BE14-FED7-4263-A3B7-CDDC1E006F5D}">
      <dgm:prSet/>
      <dgm:spPr/>
      <dgm:t>
        <a:bodyPr/>
        <a:lstStyle/>
        <a:p>
          <a:endParaRPr lang="es-CO"/>
        </a:p>
      </dgm:t>
    </dgm:pt>
    <dgm:pt modelId="{647D136F-74A6-46A7-92AF-A76D302AFDC4}">
      <dgm:prSet phldrT="[Texto]"/>
      <dgm:spPr/>
      <dgm:t>
        <a:bodyPr/>
        <a:lstStyle/>
        <a:p>
          <a:r>
            <a:rPr lang="es-CO" b="1" dirty="0"/>
            <a:t>Examinar los casos de queja o reclamo, que pudieran tipificar conductas de acoso</a:t>
          </a:r>
        </a:p>
      </dgm:t>
    </dgm:pt>
    <dgm:pt modelId="{DE9B2087-CD42-4D44-8ECD-03DC7661A8CA}" type="parTrans" cxnId="{27D262BA-B557-43F3-9128-329880B072AD}">
      <dgm:prSet/>
      <dgm:spPr/>
      <dgm:t>
        <a:bodyPr/>
        <a:lstStyle/>
        <a:p>
          <a:endParaRPr lang="es-CO"/>
        </a:p>
      </dgm:t>
    </dgm:pt>
    <dgm:pt modelId="{5887948A-5BAD-4B7C-872A-C65519EE2C34}" type="sibTrans" cxnId="{27D262BA-B557-43F3-9128-329880B072AD}">
      <dgm:prSet/>
      <dgm:spPr/>
      <dgm:t>
        <a:bodyPr/>
        <a:lstStyle/>
        <a:p>
          <a:endParaRPr lang="es-CO"/>
        </a:p>
      </dgm:t>
    </dgm:pt>
    <dgm:pt modelId="{F7D353D2-CB74-49F2-8159-A0E773EAD299}">
      <dgm:prSet phldrT="[Texto]"/>
      <dgm:spPr/>
      <dgm:t>
        <a:bodyPr/>
        <a:lstStyle/>
        <a:p>
          <a:r>
            <a:rPr lang="es-ES" b="0" i="0" dirty="0"/>
            <a:t>Escuchar a las partes involucradas de manera individual sobre los hechos que dieron lugar a la queja.</a:t>
          </a:r>
          <a:endParaRPr lang="es-CO" b="1" dirty="0"/>
        </a:p>
      </dgm:t>
    </dgm:pt>
    <dgm:pt modelId="{AFDDCD7C-BB78-46A0-9817-8154F5A1D6F5}" type="parTrans" cxnId="{096BE78E-C0D7-4B13-9316-8A5537E54010}">
      <dgm:prSet/>
      <dgm:spPr/>
      <dgm:t>
        <a:bodyPr/>
        <a:lstStyle/>
        <a:p>
          <a:endParaRPr lang="es-CO"/>
        </a:p>
      </dgm:t>
    </dgm:pt>
    <dgm:pt modelId="{AE073179-3056-42FF-87DF-BC059DEEB970}" type="sibTrans" cxnId="{096BE78E-C0D7-4B13-9316-8A5537E54010}">
      <dgm:prSet/>
      <dgm:spPr/>
      <dgm:t>
        <a:bodyPr/>
        <a:lstStyle/>
        <a:p>
          <a:endParaRPr lang="es-CO"/>
        </a:p>
      </dgm:t>
    </dgm:pt>
    <dgm:pt modelId="{2690F60B-338E-4429-9404-A92FD6A48EB6}">
      <dgm:prSet phldrT="[Texto]"/>
      <dgm:spPr/>
      <dgm:t>
        <a:bodyPr/>
        <a:lstStyle/>
        <a:p>
          <a:r>
            <a:rPr lang="es-ES" b="1" dirty="0"/>
            <a:t>Adelantar reuniones de diálogo entre las partes involucradas, promoviendo compromisos para llegar a una solución efectiva</a:t>
          </a:r>
          <a:endParaRPr lang="es-CO" b="1" dirty="0"/>
        </a:p>
      </dgm:t>
    </dgm:pt>
    <dgm:pt modelId="{124AD595-1C08-4C0C-86C8-8298AA6B6779}" type="parTrans" cxnId="{E9FCAE00-8DE5-4C0A-8852-32EA9175C1FC}">
      <dgm:prSet/>
      <dgm:spPr/>
      <dgm:t>
        <a:bodyPr/>
        <a:lstStyle/>
        <a:p>
          <a:endParaRPr lang="es-CO"/>
        </a:p>
      </dgm:t>
    </dgm:pt>
    <dgm:pt modelId="{02DE7B55-AB2C-426B-B43F-5AE01F06625B}" type="sibTrans" cxnId="{E9FCAE00-8DE5-4C0A-8852-32EA9175C1FC}">
      <dgm:prSet/>
      <dgm:spPr/>
      <dgm:t>
        <a:bodyPr/>
        <a:lstStyle/>
        <a:p>
          <a:endParaRPr lang="es-CO"/>
        </a:p>
      </dgm:t>
    </dgm:pt>
    <dgm:pt modelId="{FF520F28-128D-486A-B0BF-CFB8B2214B59}">
      <dgm:prSet phldrT="[Texto]" custT="1"/>
      <dgm:spPr/>
      <dgm:t>
        <a:bodyPr/>
        <a:lstStyle/>
        <a:p>
          <a:r>
            <a:rPr lang="es-ES" sz="1000" b="0" i="0" dirty="0"/>
            <a:t>Formular un plan de mejora concertado entre las partes de forma confidencial.</a:t>
          </a:r>
          <a:endParaRPr lang="es-CO" sz="1000" b="1" dirty="0"/>
        </a:p>
      </dgm:t>
    </dgm:pt>
    <dgm:pt modelId="{CC8AD49B-8736-45BF-9B99-E5A760CA2F50}" type="parTrans" cxnId="{B10677E9-A466-4713-BB0F-C3D2124AAC35}">
      <dgm:prSet/>
      <dgm:spPr/>
      <dgm:t>
        <a:bodyPr/>
        <a:lstStyle/>
        <a:p>
          <a:endParaRPr lang="es-CO"/>
        </a:p>
      </dgm:t>
    </dgm:pt>
    <dgm:pt modelId="{281B7CC4-CFD8-437D-B15F-3345C369B2D6}" type="sibTrans" cxnId="{B10677E9-A466-4713-BB0F-C3D2124AAC35}">
      <dgm:prSet/>
      <dgm:spPr/>
      <dgm:t>
        <a:bodyPr/>
        <a:lstStyle/>
        <a:p>
          <a:endParaRPr lang="es-CO"/>
        </a:p>
      </dgm:t>
    </dgm:pt>
    <dgm:pt modelId="{9451F55D-2596-4A44-952B-DFF3AB4DDC81}">
      <dgm:prSet phldrT="[Texto]"/>
      <dgm:spPr/>
      <dgm:t>
        <a:bodyPr/>
        <a:lstStyle/>
        <a:p>
          <a:r>
            <a:rPr lang="es-ES" b="1" dirty="0"/>
            <a:t>Hacer seguimiento a los compromisos adquiridos por las partes, verificando su cumplimiento.</a:t>
          </a:r>
          <a:endParaRPr lang="es-CO" b="1" dirty="0"/>
        </a:p>
      </dgm:t>
    </dgm:pt>
    <dgm:pt modelId="{A6979F54-757E-490E-9DFA-FC805571A411}" type="parTrans" cxnId="{22A985E2-981D-4AE1-AFA0-D685C6C94DBC}">
      <dgm:prSet/>
      <dgm:spPr/>
      <dgm:t>
        <a:bodyPr/>
        <a:lstStyle/>
        <a:p>
          <a:endParaRPr lang="es-CO"/>
        </a:p>
      </dgm:t>
    </dgm:pt>
    <dgm:pt modelId="{CF895FBD-4EBD-4F7A-B835-BDC36827FED9}" type="sibTrans" cxnId="{22A985E2-981D-4AE1-AFA0-D685C6C94DBC}">
      <dgm:prSet/>
      <dgm:spPr/>
      <dgm:t>
        <a:bodyPr/>
        <a:lstStyle/>
        <a:p>
          <a:endParaRPr lang="es-CO"/>
        </a:p>
      </dgm:t>
    </dgm:pt>
    <dgm:pt modelId="{DB760FE0-0492-4AC5-B6C6-6AEE6556904C}">
      <dgm:prSet phldrT="[Texto]"/>
      <dgm:spPr/>
      <dgm:t>
        <a:bodyPr/>
        <a:lstStyle/>
        <a:p>
          <a:r>
            <a:rPr lang="es-ES" b="1" dirty="0"/>
            <a:t>Si no hay acuerdo, el Comité informará a la alta dirección de la empresa, cerrará el caso y el trabajador puede presentar la queja ante el inspector de trabajo o demandar ante el juez competente.</a:t>
          </a:r>
          <a:endParaRPr lang="es-CO" b="1" dirty="0"/>
        </a:p>
      </dgm:t>
    </dgm:pt>
    <dgm:pt modelId="{20F5259F-B80D-4AF9-AFFB-CB8ED7E20909}" type="parTrans" cxnId="{CEB8E448-BF24-41B4-87FB-1AB6E41499B2}">
      <dgm:prSet/>
      <dgm:spPr/>
      <dgm:t>
        <a:bodyPr/>
        <a:lstStyle/>
        <a:p>
          <a:endParaRPr lang="es-CO"/>
        </a:p>
      </dgm:t>
    </dgm:pt>
    <dgm:pt modelId="{DD645BA0-AC77-4C7B-AF8B-CB6D9F60265C}" type="sibTrans" cxnId="{CEB8E448-BF24-41B4-87FB-1AB6E41499B2}">
      <dgm:prSet/>
      <dgm:spPr/>
      <dgm:t>
        <a:bodyPr/>
        <a:lstStyle/>
        <a:p>
          <a:endParaRPr lang="es-CO"/>
        </a:p>
      </dgm:t>
    </dgm:pt>
    <dgm:pt modelId="{DF301D68-AC64-43C6-BE1E-64C91E9D1AAA}">
      <dgm:prSet phldrT="[Texto]"/>
      <dgm:spPr/>
      <dgm:t>
        <a:bodyPr/>
        <a:lstStyle/>
        <a:p>
          <a:r>
            <a:rPr lang="es-ES" b="1" dirty="0"/>
            <a:t>Presentar recomendaciones para el desarrollo de medidas preventivas y correctivas del acoso laboral,  y el informe anual de resultados y los  </a:t>
          </a:r>
          <a:r>
            <a:rPr lang="es-CO" b="1" dirty="0"/>
            <a:t>requeridos por los organismos de control</a:t>
          </a:r>
        </a:p>
      </dgm:t>
    </dgm:pt>
    <dgm:pt modelId="{BBE4352B-154A-4CD9-85E0-FF498324B91F}" type="parTrans" cxnId="{C2DB6B05-1048-4EC5-B790-738FF9B2E054}">
      <dgm:prSet/>
      <dgm:spPr/>
      <dgm:t>
        <a:bodyPr/>
        <a:lstStyle/>
        <a:p>
          <a:endParaRPr lang="es-CO"/>
        </a:p>
      </dgm:t>
    </dgm:pt>
    <dgm:pt modelId="{6097A494-05BE-4CEF-BDE8-D80D7C21AA28}" type="sibTrans" cxnId="{C2DB6B05-1048-4EC5-B790-738FF9B2E054}">
      <dgm:prSet/>
      <dgm:spPr/>
      <dgm:t>
        <a:bodyPr/>
        <a:lstStyle/>
        <a:p>
          <a:endParaRPr lang="es-CO"/>
        </a:p>
      </dgm:t>
    </dgm:pt>
    <dgm:pt modelId="{A6FD8FEC-74FC-4D8B-AB36-7EF7B6AA5F6D}">
      <dgm:prSet phldrT="[Texto]"/>
      <dgm:spPr/>
      <dgm:t>
        <a:bodyPr/>
        <a:lstStyle/>
        <a:p>
          <a:endParaRPr lang="es-ES"/>
        </a:p>
      </dgm:t>
    </dgm:pt>
    <dgm:pt modelId="{0222CFDC-FC2B-4CB7-96C5-093BE20F3A2B}" type="parTrans" cxnId="{A0E87EAC-E89F-4A34-A820-90F6659A24C2}">
      <dgm:prSet/>
      <dgm:spPr/>
      <dgm:t>
        <a:bodyPr/>
        <a:lstStyle/>
        <a:p>
          <a:endParaRPr lang="es-CO"/>
        </a:p>
      </dgm:t>
    </dgm:pt>
    <dgm:pt modelId="{8B64FFA4-82B2-48A7-A8E4-B4F0615076D9}" type="sibTrans" cxnId="{A0E87EAC-E89F-4A34-A820-90F6659A24C2}">
      <dgm:prSet/>
      <dgm:spPr/>
      <dgm:t>
        <a:bodyPr/>
        <a:lstStyle/>
        <a:p>
          <a:endParaRPr lang="es-CO"/>
        </a:p>
      </dgm:t>
    </dgm:pt>
    <dgm:pt modelId="{4187F0F1-34D1-4B4C-8552-CCC487C10D93}">
      <dgm:prSet phldrT="[Texto]"/>
      <dgm:spPr/>
      <dgm:t>
        <a:bodyPr/>
        <a:lstStyle/>
        <a:p>
          <a:endParaRPr lang="es-ES"/>
        </a:p>
      </dgm:t>
    </dgm:pt>
    <dgm:pt modelId="{BE680417-E191-4920-AFE7-E33F994D299A}" type="parTrans" cxnId="{A457762F-8A22-4CCA-8E0C-F8403BB40D29}">
      <dgm:prSet/>
      <dgm:spPr/>
      <dgm:t>
        <a:bodyPr/>
        <a:lstStyle/>
        <a:p>
          <a:endParaRPr lang="es-CO"/>
        </a:p>
      </dgm:t>
    </dgm:pt>
    <dgm:pt modelId="{A62A8438-22D7-4525-B736-C9ABE0322AB4}" type="sibTrans" cxnId="{A457762F-8A22-4CCA-8E0C-F8403BB40D29}">
      <dgm:prSet/>
      <dgm:spPr/>
      <dgm:t>
        <a:bodyPr/>
        <a:lstStyle/>
        <a:p>
          <a:endParaRPr lang="es-CO"/>
        </a:p>
      </dgm:t>
    </dgm:pt>
    <dgm:pt modelId="{33B5E54E-AAFD-48CC-A24E-9966FFAD8A02}">
      <dgm:prSet phldrT="[Texto]"/>
      <dgm:spPr/>
      <dgm:t>
        <a:bodyPr/>
        <a:lstStyle/>
        <a:p>
          <a:endParaRPr lang="es-ES"/>
        </a:p>
      </dgm:t>
    </dgm:pt>
    <dgm:pt modelId="{C21B6DA2-72D8-4F9E-95FD-7CEC9E784B64}" type="sibTrans" cxnId="{9A579936-24E0-4535-AC7C-EE21657C7747}">
      <dgm:prSet/>
      <dgm:spPr/>
      <dgm:t>
        <a:bodyPr/>
        <a:lstStyle/>
        <a:p>
          <a:endParaRPr lang="es-CO"/>
        </a:p>
      </dgm:t>
    </dgm:pt>
    <dgm:pt modelId="{84A1F93D-E164-4A5E-9205-6DFA630D74C6}" type="parTrans" cxnId="{9A579936-24E0-4535-AC7C-EE21657C7747}">
      <dgm:prSet/>
      <dgm:spPr/>
      <dgm:t>
        <a:bodyPr/>
        <a:lstStyle/>
        <a:p>
          <a:endParaRPr lang="es-CO"/>
        </a:p>
      </dgm:t>
    </dgm:pt>
    <dgm:pt modelId="{0EAA3318-29E3-4203-81A0-61E843AEE40C}">
      <dgm:prSet phldrT="[Texto]"/>
      <dgm:spPr/>
      <dgm:t>
        <a:bodyPr/>
        <a:lstStyle/>
        <a:p>
          <a:endParaRPr lang="es-CO" b="1" dirty="0"/>
        </a:p>
      </dgm:t>
    </dgm:pt>
    <dgm:pt modelId="{2A86AFD7-7392-4AD3-BE4C-16F51C3F1E77}" type="sibTrans" cxnId="{62A613BE-3320-43FB-B6F9-E907F869C977}">
      <dgm:prSet/>
      <dgm:spPr/>
      <dgm:t>
        <a:bodyPr/>
        <a:lstStyle/>
        <a:p>
          <a:endParaRPr lang="es-CO"/>
        </a:p>
      </dgm:t>
    </dgm:pt>
    <dgm:pt modelId="{73072267-21A5-4B8A-87BD-8ABB85C618BF}" type="parTrans" cxnId="{62A613BE-3320-43FB-B6F9-E907F869C977}">
      <dgm:prSet/>
      <dgm:spPr/>
      <dgm:t>
        <a:bodyPr/>
        <a:lstStyle/>
        <a:p>
          <a:endParaRPr lang="es-CO"/>
        </a:p>
      </dgm:t>
    </dgm:pt>
    <dgm:pt modelId="{206D0919-77FE-4F8C-B749-A9467E7F2B5F}" type="pres">
      <dgm:prSet presAssocID="{04CD5A69-860B-411F-B00D-BAF66DEEF4E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189D88B-D536-414D-917C-882A1A2D861A}" type="pres">
      <dgm:prSet presAssocID="{04CD5A69-860B-411F-B00D-BAF66DEEF4E6}" presName="radial" presStyleCnt="0">
        <dgm:presLayoutVars>
          <dgm:animLvl val="ctr"/>
        </dgm:presLayoutVars>
      </dgm:prSet>
      <dgm:spPr/>
    </dgm:pt>
    <dgm:pt modelId="{83C55ACE-AD89-4076-8DE3-972CF289DFC5}" type="pres">
      <dgm:prSet presAssocID="{EDF99E91-AA3C-4BD1-8215-2A56D6B1C35F}" presName="centerShape" presStyleLbl="vennNode1" presStyleIdx="0" presStyleCnt="9"/>
      <dgm:spPr/>
      <dgm:t>
        <a:bodyPr/>
        <a:lstStyle/>
        <a:p>
          <a:endParaRPr lang="es-ES"/>
        </a:p>
      </dgm:t>
    </dgm:pt>
    <dgm:pt modelId="{F4836EE5-1B54-460B-B78E-3148B0FF6ACD}" type="pres">
      <dgm:prSet presAssocID="{59151952-D934-4F30-BF83-E493727293C8}" presName="node" presStyleLbl="venn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1EA84EA-01A0-4BE1-9DA0-B050E68FC326}" type="pres">
      <dgm:prSet presAssocID="{647D136F-74A6-46A7-92AF-A76D302AFDC4}" presName="node" presStyleLbl="venn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413ED60-5644-4D1C-99F3-66B2092CFE0F}" type="pres">
      <dgm:prSet presAssocID="{F7D353D2-CB74-49F2-8159-A0E773EAD299}" presName="node" presStyleLbl="venn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8FB167A-AB2B-48FF-8A20-E6660EB533CC}" type="pres">
      <dgm:prSet presAssocID="{2690F60B-338E-4429-9404-A92FD6A48EB6}" presName="node" presStyleLbl="venn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F9ABFFD-8A5D-4156-8E2B-A5E1C6E487A5}" type="pres">
      <dgm:prSet presAssocID="{FF520F28-128D-486A-B0BF-CFB8B2214B59}" presName="node" presStyleLbl="vennNode1" presStyleIdx="5" presStyleCnt="9" custRadScaleRad="102209" custRadScaleInc="-603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974301-E993-4B1F-81E6-540F8BC8EB3E}" type="pres">
      <dgm:prSet presAssocID="{9451F55D-2596-4A44-952B-DFF3AB4DDC81}" presName="node" presStyleLbl="venn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550B5B0-6CD0-44CF-9AAA-EBD45C84777D}" type="pres">
      <dgm:prSet presAssocID="{DB760FE0-0492-4AC5-B6C6-6AEE6556904C}" presName="node" presStyleLbl="venn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3A4E88-7DAE-4FEC-8040-33632D7A69BD}" type="pres">
      <dgm:prSet presAssocID="{DF301D68-AC64-43C6-BE1E-64C91E9D1AAA}" presName="node" presStyleLbl="venn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9FCAE00-8DE5-4C0A-8852-32EA9175C1FC}" srcId="{EDF99E91-AA3C-4BD1-8215-2A56D6B1C35F}" destId="{2690F60B-338E-4429-9404-A92FD6A48EB6}" srcOrd="3" destOrd="0" parTransId="{124AD595-1C08-4C0C-86C8-8298AA6B6779}" sibTransId="{02DE7B55-AB2C-426B-B43F-5AE01F06625B}"/>
    <dgm:cxn modelId="{1E3FE410-F5B0-4A55-AF6D-A5D270FF772E}" type="presOf" srcId="{59151952-D934-4F30-BF83-E493727293C8}" destId="{F4836EE5-1B54-460B-B78E-3148B0FF6ACD}" srcOrd="0" destOrd="0" presId="urn:microsoft.com/office/officeart/2005/8/layout/radial3"/>
    <dgm:cxn modelId="{27D262BA-B557-43F3-9128-329880B072AD}" srcId="{EDF99E91-AA3C-4BD1-8215-2A56D6B1C35F}" destId="{647D136F-74A6-46A7-92AF-A76D302AFDC4}" srcOrd="1" destOrd="0" parTransId="{DE9B2087-CD42-4D44-8ECD-03DC7661A8CA}" sibTransId="{5887948A-5BAD-4B7C-872A-C65519EE2C34}"/>
    <dgm:cxn modelId="{8C0B5F6B-F10A-4316-B364-70C3B9E727C7}" type="presOf" srcId="{F7D353D2-CB74-49F2-8159-A0E773EAD299}" destId="{6413ED60-5644-4D1C-99F3-66B2092CFE0F}" srcOrd="0" destOrd="0" presId="urn:microsoft.com/office/officeart/2005/8/layout/radial3"/>
    <dgm:cxn modelId="{28C26259-98A7-44FE-BCAC-C24C94D49C76}" type="presOf" srcId="{EDF99E91-AA3C-4BD1-8215-2A56D6B1C35F}" destId="{83C55ACE-AD89-4076-8DE3-972CF289DFC5}" srcOrd="0" destOrd="0" presId="urn:microsoft.com/office/officeart/2005/8/layout/radial3"/>
    <dgm:cxn modelId="{3E93C22B-7001-42F7-9F42-231E1C89F794}" type="presOf" srcId="{DB760FE0-0492-4AC5-B6C6-6AEE6556904C}" destId="{5550B5B0-6CD0-44CF-9AAA-EBD45C84777D}" srcOrd="0" destOrd="0" presId="urn:microsoft.com/office/officeart/2005/8/layout/radial3"/>
    <dgm:cxn modelId="{A457762F-8A22-4CCA-8E0C-F8403BB40D29}" srcId="{0EAA3318-29E3-4203-81A0-61E843AEE40C}" destId="{4187F0F1-34D1-4B4C-8552-CCC487C10D93}" srcOrd="2" destOrd="0" parTransId="{BE680417-E191-4920-AFE7-E33F994D299A}" sibTransId="{A62A8438-22D7-4525-B736-C9ABE0322AB4}"/>
    <dgm:cxn modelId="{EEF8C64D-B410-4C18-A862-D4E7AD9DCC77}" type="presOf" srcId="{FF520F28-128D-486A-B0BF-CFB8B2214B59}" destId="{EF9ABFFD-8A5D-4156-8E2B-A5E1C6E487A5}" srcOrd="0" destOrd="0" presId="urn:microsoft.com/office/officeart/2005/8/layout/radial3"/>
    <dgm:cxn modelId="{62AE1740-5DF7-4909-B24C-7DE3AFF58ABC}" type="presOf" srcId="{647D136F-74A6-46A7-92AF-A76D302AFDC4}" destId="{71EA84EA-01A0-4BE1-9DA0-B050E68FC326}" srcOrd="0" destOrd="0" presId="urn:microsoft.com/office/officeart/2005/8/layout/radial3"/>
    <dgm:cxn modelId="{C2DB6B05-1048-4EC5-B790-738FF9B2E054}" srcId="{EDF99E91-AA3C-4BD1-8215-2A56D6B1C35F}" destId="{DF301D68-AC64-43C6-BE1E-64C91E9D1AAA}" srcOrd="7" destOrd="0" parTransId="{BBE4352B-154A-4CD9-85E0-FF498324B91F}" sibTransId="{6097A494-05BE-4CEF-BDE8-D80D7C21AA28}"/>
    <dgm:cxn modelId="{44184400-CC7B-49E6-AC4F-23EB568029E6}" type="presOf" srcId="{DF301D68-AC64-43C6-BE1E-64C91E9D1AAA}" destId="{5A3A4E88-7DAE-4FEC-8040-33632D7A69BD}" srcOrd="0" destOrd="0" presId="urn:microsoft.com/office/officeart/2005/8/layout/radial3"/>
    <dgm:cxn modelId="{61D87FB8-DFD0-454C-8740-5756CDBC6A3E}" srcId="{04CD5A69-860B-411F-B00D-BAF66DEEF4E6}" destId="{EDF99E91-AA3C-4BD1-8215-2A56D6B1C35F}" srcOrd="0" destOrd="0" parTransId="{EEF4D7DA-CB57-4523-8412-0C53943FE716}" sibTransId="{6FDA7813-AE14-4EFC-A0BD-E85A8C0EC87A}"/>
    <dgm:cxn modelId="{22A985E2-981D-4AE1-AFA0-D685C6C94DBC}" srcId="{EDF99E91-AA3C-4BD1-8215-2A56D6B1C35F}" destId="{9451F55D-2596-4A44-952B-DFF3AB4DDC81}" srcOrd="5" destOrd="0" parTransId="{A6979F54-757E-490E-9DFA-FC805571A411}" sibTransId="{CF895FBD-4EBD-4F7A-B835-BDC36827FED9}"/>
    <dgm:cxn modelId="{B10677E9-A466-4713-BB0F-C3D2124AAC35}" srcId="{EDF99E91-AA3C-4BD1-8215-2A56D6B1C35F}" destId="{FF520F28-128D-486A-B0BF-CFB8B2214B59}" srcOrd="4" destOrd="0" parTransId="{CC8AD49B-8736-45BF-9B99-E5A760CA2F50}" sibTransId="{281B7CC4-CFD8-437D-B15F-3345C369B2D6}"/>
    <dgm:cxn modelId="{9A579936-24E0-4535-AC7C-EE21657C7747}" srcId="{0EAA3318-29E3-4203-81A0-61E843AEE40C}" destId="{33B5E54E-AAFD-48CC-A24E-9966FFAD8A02}" srcOrd="0" destOrd="0" parTransId="{84A1F93D-E164-4A5E-9205-6DFA630D74C6}" sibTransId="{C21B6DA2-72D8-4F9E-95FD-7CEC9E784B64}"/>
    <dgm:cxn modelId="{5EC9BAB0-D064-4757-B0A9-6579E4A95772}" type="presOf" srcId="{2690F60B-338E-4429-9404-A92FD6A48EB6}" destId="{28FB167A-AB2B-48FF-8A20-E6660EB533CC}" srcOrd="0" destOrd="0" presId="urn:microsoft.com/office/officeart/2005/8/layout/radial3"/>
    <dgm:cxn modelId="{62A613BE-3320-43FB-B6F9-E907F869C977}" srcId="{04CD5A69-860B-411F-B00D-BAF66DEEF4E6}" destId="{0EAA3318-29E3-4203-81A0-61E843AEE40C}" srcOrd="1" destOrd="0" parTransId="{73072267-21A5-4B8A-87BD-8ABB85C618BF}" sibTransId="{2A86AFD7-7392-4AD3-BE4C-16F51C3F1E77}"/>
    <dgm:cxn modelId="{1EC4BA21-590A-4D33-BEBD-4E022B5F35CF}" type="presOf" srcId="{04CD5A69-860B-411F-B00D-BAF66DEEF4E6}" destId="{206D0919-77FE-4F8C-B749-A9467E7F2B5F}" srcOrd="0" destOrd="0" presId="urn:microsoft.com/office/officeart/2005/8/layout/radial3"/>
    <dgm:cxn modelId="{19D5BE14-FED7-4263-A3B7-CDDC1E006F5D}" srcId="{EDF99E91-AA3C-4BD1-8215-2A56D6B1C35F}" destId="{59151952-D934-4F30-BF83-E493727293C8}" srcOrd="0" destOrd="0" parTransId="{008B425C-8986-4E13-8A9E-8E0DFA3C4EC0}" sibTransId="{1C5A304E-70C5-406B-88CF-85439DE38D4D}"/>
    <dgm:cxn modelId="{096BE78E-C0D7-4B13-9316-8A5537E54010}" srcId="{EDF99E91-AA3C-4BD1-8215-2A56D6B1C35F}" destId="{F7D353D2-CB74-49F2-8159-A0E773EAD299}" srcOrd="2" destOrd="0" parTransId="{AFDDCD7C-BB78-46A0-9817-8154F5A1D6F5}" sibTransId="{AE073179-3056-42FF-87DF-BC059DEEB970}"/>
    <dgm:cxn modelId="{CEB8E448-BF24-41B4-87FB-1AB6E41499B2}" srcId="{EDF99E91-AA3C-4BD1-8215-2A56D6B1C35F}" destId="{DB760FE0-0492-4AC5-B6C6-6AEE6556904C}" srcOrd="6" destOrd="0" parTransId="{20F5259F-B80D-4AF9-AFFB-CB8ED7E20909}" sibTransId="{DD645BA0-AC77-4C7B-AF8B-CB6D9F60265C}"/>
    <dgm:cxn modelId="{A0E87EAC-E89F-4A34-A820-90F6659A24C2}" srcId="{0EAA3318-29E3-4203-81A0-61E843AEE40C}" destId="{A6FD8FEC-74FC-4D8B-AB36-7EF7B6AA5F6D}" srcOrd="1" destOrd="0" parTransId="{0222CFDC-FC2B-4CB7-96C5-093BE20F3A2B}" sibTransId="{8B64FFA4-82B2-48A7-A8E4-B4F0615076D9}"/>
    <dgm:cxn modelId="{D2716739-F477-4B43-8C46-ECA840FA3473}" type="presOf" srcId="{9451F55D-2596-4A44-952B-DFF3AB4DDC81}" destId="{D5974301-E993-4B1F-81E6-540F8BC8EB3E}" srcOrd="0" destOrd="0" presId="urn:microsoft.com/office/officeart/2005/8/layout/radial3"/>
    <dgm:cxn modelId="{00605127-7039-4705-92A2-D7B1F527F675}" type="presParOf" srcId="{206D0919-77FE-4F8C-B749-A9467E7F2B5F}" destId="{7189D88B-D536-414D-917C-882A1A2D861A}" srcOrd="0" destOrd="0" presId="urn:microsoft.com/office/officeart/2005/8/layout/radial3"/>
    <dgm:cxn modelId="{A8368650-E323-404B-8638-BB1BDB4B714D}" type="presParOf" srcId="{7189D88B-D536-414D-917C-882A1A2D861A}" destId="{83C55ACE-AD89-4076-8DE3-972CF289DFC5}" srcOrd="0" destOrd="0" presId="urn:microsoft.com/office/officeart/2005/8/layout/radial3"/>
    <dgm:cxn modelId="{512B4528-E926-4206-B12E-572EF91C9968}" type="presParOf" srcId="{7189D88B-D536-414D-917C-882A1A2D861A}" destId="{F4836EE5-1B54-460B-B78E-3148B0FF6ACD}" srcOrd="1" destOrd="0" presId="urn:microsoft.com/office/officeart/2005/8/layout/radial3"/>
    <dgm:cxn modelId="{476335DA-C57F-44F1-8520-0B1B5BA8C026}" type="presParOf" srcId="{7189D88B-D536-414D-917C-882A1A2D861A}" destId="{71EA84EA-01A0-4BE1-9DA0-B050E68FC326}" srcOrd="2" destOrd="0" presId="urn:microsoft.com/office/officeart/2005/8/layout/radial3"/>
    <dgm:cxn modelId="{F8FC847E-A972-4526-9F47-C2B27E8B660A}" type="presParOf" srcId="{7189D88B-D536-414D-917C-882A1A2D861A}" destId="{6413ED60-5644-4D1C-99F3-66B2092CFE0F}" srcOrd="3" destOrd="0" presId="urn:microsoft.com/office/officeart/2005/8/layout/radial3"/>
    <dgm:cxn modelId="{1044327B-1CB8-4C68-BBC0-156634F8AC5B}" type="presParOf" srcId="{7189D88B-D536-414D-917C-882A1A2D861A}" destId="{28FB167A-AB2B-48FF-8A20-E6660EB533CC}" srcOrd="4" destOrd="0" presId="urn:microsoft.com/office/officeart/2005/8/layout/radial3"/>
    <dgm:cxn modelId="{17A41DBF-FBA4-4D79-B332-E356BCCE9D47}" type="presParOf" srcId="{7189D88B-D536-414D-917C-882A1A2D861A}" destId="{EF9ABFFD-8A5D-4156-8E2B-A5E1C6E487A5}" srcOrd="5" destOrd="0" presId="urn:microsoft.com/office/officeart/2005/8/layout/radial3"/>
    <dgm:cxn modelId="{EC80CDE8-6F7A-4BD6-8DFC-4F9F8090584E}" type="presParOf" srcId="{7189D88B-D536-414D-917C-882A1A2D861A}" destId="{D5974301-E993-4B1F-81E6-540F8BC8EB3E}" srcOrd="6" destOrd="0" presId="urn:microsoft.com/office/officeart/2005/8/layout/radial3"/>
    <dgm:cxn modelId="{5B1501C4-99EC-40BF-BC2D-DDEEF5BC6719}" type="presParOf" srcId="{7189D88B-D536-414D-917C-882A1A2D861A}" destId="{5550B5B0-6CD0-44CF-9AAA-EBD45C84777D}" srcOrd="7" destOrd="0" presId="urn:microsoft.com/office/officeart/2005/8/layout/radial3"/>
    <dgm:cxn modelId="{CB1B0E5A-EB0C-4718-895C-E1B87A25E2BC}" type="presParOf" srcId="{7189D88B-D536-414D-917C-882A1A2D861A}" destId="{5A3A4E88-7DAE-4FEC-8040-33632D7A69BD}" srcOrd="8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60D9679-581F-4745-9D42-D8CC2587CA2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CA4C8D-601C-4DDA-B877-BD3A66109E12}">
      <dgm:prSet/>
      <dgm:spPr/>
      <dgm:t>
        <a:bodyPr/>
        <a:lstStyle/>
        <a:p>
          <a:r>
            <a:rPr lang="es-CO" b="1"/>
            <a:t>ANTES</a:t>
          </a:r>
          <a:endParaRPr lang="en-US"/>
        </a:p>
      </dgm:t>
    </dgm:pt>
    <dgm:pt modelId="{4A36627A-B2D4-4178-88C6-A1BECD9B4E7F}" type="parTrans" cxnId="{C3DE52A1-D7B8-4A0D-AA94-FF1C00F94647}">
      <dgm:prSet/>
      <dgm:spPr/>
      <dgm:t>
        <a:bodyPr/>
        <a:lstStyle/>
        <a:p>
          <a:endParaRPr lang="en-US"/>
        </a:p>
      </dgm:t>
    </dgm:pt>
    <dgm:pt modelId="{E5331DF2-B0A1-4C2A-969D-2280CD7353AC}" type="sibTrans" cxnId="{C3DE52A1-D7B8-4A0D-AA94-FF1C00F94647}">
      <dgm:prSet/>
      <dgm:spPr/>
      <dgm:t>
        <a:bodyPr/>
        <a:lstStyle/>
        <a:p>
          <a:endParaRPr lang="en-US"/>
        </a:p>
      </dgm:t>
    </dgm:pt>
    <dgm:pt modelId="{CA95AFE9-9661-42EB-855D-33F0FB392E0D}">
      <dgm:prSet/>
      <dgm:spPr/>
      <dgm:t>
        <a:bodyPr/>
        <a:lstStyle/>
        <a:p>
          <a:r>
            <a:rPr lang="es-CO" dirty="0"/>
            <a:t>Identifique los puntos de encuentro de la sede en la que se encuentra área administrativa o tienda dentro del  centro comercial</a:t>
          </a:r>
          <a:r>
            <a:rPr lang="es-CO" dirty="0" smtClean="0"/>
            <a:t>. </a:t>
          </a:r>
          <a:endParaRPr lang="en-US" dirty="0"/>
        </a:p>
      </dgm:t>
    </dgm:pt>
    <dgm:pt modelId="{6C18C3EB-EDCD-4A5C-AF1B-FBF88CE678D0}" type="parTrans" cxnId="{89DF662D-C25F-4C7B-898B-D5750A43F157}">
      <dgm:prSet/>
      <dgm:spPr/>
      <dgm:t>
        <a:bodyPr/>
        <a:lstStyle/>
        <a:p>
          <a:endParaRPr lang="en-US"/>
        </a:p>
      </dgm:t>
    </dgm:pt>
    <dgm:pt modelId="{77886620-51F0-4431-9FA2-BBBA82D1AAB9}" type="sibTrans" cxnId="{89DF662D-C25F-4C7B-898B-D5750A43F157}">
      <dgm:prSet/>
      <dgm:spPr/>
      <dgm:t>
        <a:bodyPr/>
        <a:lstStyle/>
        <a:p>
          <a:endParaRPr lang="en-US"/>
        </a:p>
      </dgm:t>
    </dgm:pt>
    <dgm:pt modelId="{81C66B67-B311-49F4-BCDA-580DB68BEF65}">
      <dgm:prSet/>
      <dgm:spPr/>
      <dgm:t>
        <a:bodyPr/>
        <a:lstStyle/>
        <a:p>
          <a:r>
            <a:rPr lang="es-CO" dirty="0"/>
            <a:t>Infórmese de las señales de alarma (sensores, sirenas, pitos, bocinas)de su sede. </a:t>
          </a:r>
          <a:endParaRPr lang="en-US" dirty="0"/>
        </a:p>
      </dgm:t>
    </dgm:pt>
    <dgm:pt modelId="{8CCA0692-6DE2-4518-B990-997E2F858A5E}" type="parTrans" cxnId="{994D3559-8636-4A3E-B01F-4EF5CF2F6436}">
      <dgm:prSet/>
      <dgm:spPr/>
      <dgm:t>
        <a:bodyPr/>
        <a:lstStyle/>
        <a:p>
          <a:endParaRPr lang="en-US"/>
        </a:p>
      </dgm:t>
    </dgm:pt>
    <dgm:pt modelId="{9A82B73D-20E7-4EBE-9CB5-636A9F166436}" type="sibTrans" cxnId="{994D3559-8636-4A3E-B01F-4EF5CF2F6436}">
      <dgm:prSet/>
      <dgm:spPr/>
      <dgm:t>
        <a:bodyPr/>
        <a:lstStyle/>
        <a:p>
          <a:endParaRPr lang="en-US"/>
        </a:p>
      </dgm:t>
    </dgm:pt>
    <dgm:pt modelId="{C05566E6-251F-44AF-9DC9-1980AE1A8BBD}">
      <dgm:prSet/>
      <dgm:spPr/>
      <dgm:t>
        <a:bodyPr/>
        <a:lstStyle/>
        <a:p>
          <a:r>
            <a:rPr lang="es-CO"/>
            <a:t>Pregunte a SST como identificar a los brigadistas de la sede. </a:t>
          </a:r>
          <a:endParaRPr lang="en-US"/>
        </a:p>
      </dgm:t>
    </dgm:pt>
    <dgm:pt modelId="{48D91071-BFD8-4941-8FEC-4F3B382D4C2E}" type="parTrans" cxnId="{7E744E7B-8C51-4131-9E18-8DFE8AC9149B}">
      <dgm:prSet/>
      <dgm:spPr/>
      <dgm:t>
        <a:bodyPr/>
        <a:lstStyle/>
        <a:p>
          <a:endParaRPr lang="en-US"/>
        </a:p>
      </dgm:t>
    </dgm:pt>
    <dgm:pt modelId="{C949FB93-670D-4A43-A764-2F88C869516D}" type="sibTrans" cxnId="{7E744E7B-8C51-4131-9E18-8DFE8AC9149B}">
      <dgm:prSet/>
      <dgm:spPr/>
      <dgm:t>
        <a:bodyPr/>
        <a:lstStyle/>
        <a:p>
          <a:endParaRPr lang="en-US"/>
        </a:p>
      </dgm:t>
    </dgm:pt>
    <dgm:pt modelId="{F51AAC09-BA99-40A2-A0D0-72FB58D98F3A}">
      <dgm:prSet/>
      <dgm:spPr/>
      <dgm:t>
        <a:bodyPr/>
        <a:lstStyle/>
        <a:p>
          <a:r>
            <a:rPr lang="es-CO"/>
            <a:t>Identifique las rutas de evacuación señalizadas y equipos de emergencia.</a:t>
          </a:r>
          <a:endParaRPr lang="en-US"/>
        </a:p>
      </dgm:t>
    </dgm:pt>
    <dgm:pt modelId="{0D26640B-41C9-400A-AD65-CAD0DFF2BA94}" type="parTrans" cxnId="{651DF433-0D9A-4302-AE64-FD0CB07400EC}">
      <dgm:prSet/>
      <dgm:spPr/>
      <dgm:t>
        <a:bodyPr/>
        <a:lstStyle/>
        <a:p>
          <a:endParaRPr lang="en-US"/>
        </a:p>
      </dgm:t>
    </dgm:pt>
    <dgm:pt modelId="{548BD5E1-8EB1-44DD-BC55-CB01AA154A4C}" type="sibTrans" cxnId="{651DF433-0D9A-4302-AE64-FD0CB07400EC}">
      <dgm:prSet/>
      <dgm:spPr/>
      <dgm:t>
        <a:bodyPr/>
        <a:lstStyle/>
        <a:p>
          <a:endParaRPr lang="en-US"/>
        </a:p>
      </dgm:t>
    </dgm:pt>
    <dgm:pt modelId="{7F738493-4808-441E-8DA0-919616EA6E3C}">
      <dgm:prSet/>
      <dgm:spPr/>
      <dgm:t>
        <a:bodyPr/>
        <a:lstStyle/>
        <a:p>
          <a:r>
            <a:rPr lang="es-CO"/>
            <a:t>Sea proactivo, siempre piense que hará en caso de emergencia.</a:t>
          </a:r>
          <a:endParaRPr lang="en-US"/>
        </a:p>
      </dgm:t>
    </dgm:pt>
    <dgm:pt modelId="{32C400D3-8291-4F03-8B96-B66EA803048B}" type="parTrans" cxnId="{94FEAF46-D97B-4818-8CE8-CEA0CFBCC9DD}">
      <dgm:prSet/>
      <dgm:spPr/>
      <dgm:t>
        <a:bodyPr/>
        <a:lstStyle/>
        <a:p>
          <a:endParaRPr lang="en-US"/>
        </a:p>
      </dgm:t>
    </dgm:pt>
    <dgm:pt modelId="{B04C19FB-A1CF-44F0-AAA3-1E9EDD0E5F21}" type="sibTrans" cxnId="{94FEAF46-D97B-4818-8CE8-CEA0CFBCC9DD}">
      <dgm:prSet/>
      <dgm:spPr/>
      <dgm:t>
        <a:bodyPr/>
        <a:lstStyle/>
        <a:p>
          <a:endParaRPr lang="en-US"/>
        </a:p>
      </dgm:t>
    </dgm:pt>
    <dgm:pt modelId="{DA5BBCCB-F24A-4636-B0D2-12C9A35CF499}">
      <dgm:prSet/>
      <dgm:spPr/>
      <dgm:t>
        <a:bodyPr/>
        <a:lstStyle/>
        <a:p>
          <a:r>
            <a:rPr lang="es-ES"/>
            <a:t>Informe de manera inmediata cualquier situación de alarma que detecte. </a:t>
          </a:r>
          <a:endParaRPr lang="en-US"/>
        </a:p>
      </dgm:t>
    </dgm:pt>
    <dgm:pt modelId="{02AB0B0C-85FC-4328-9085-C43F4501B411}" type="parTrans" cxnId="{40FE0B1F-4C53-428C-AAAE-CF17D77AA629}">
      <dgm:prSet/>
      <dgm:spPr/>
      <dgm:t>
        <a:bodyPr/>
        <a:lstStyle/>
        <a:p>
          <a:endParaRPr lang="en-US"/>
        </a:p>
      </dgm:t>
    </dgm:pt>
    <dgm:pt modelId="{90D114FE-963F-4279-818C-C423E87FCA04}" type="sibTrans" cxnId="{40FE0B1F-4C53-428C-AAAE-CF17D77AA629}">
      <dgm:prSet/>
      <dgm:spPr/>
      <dgm:t>
        <a:bodyPr/>
        <a:lstStyle/>
        <a:p>
          <a:endParaRPr lang="en-US"/>
        </a:p>
      </dgm:t>
    </dgm:pt>
    <dgm:pt modelId="{18EFB26D-844B-4EDD-BDF6-FA03D5DC5B67}">
      <dgm:prSet/>
      <dgm:spPr/>
      <dgm:t>
        <a:bodyPr/>
        <a:lstStyle/>
        <a:p>
          <a:r>
            <a:rPr lang="es-CO"/>
            <a:t>Informe sus datos personales al líder de evacuación de su sede. </a:t>
          </a:r>
          <a:endParaRPr lang="en-US"/>
        </a:p>
      </dgm:t>
    </dgm:pt>
    <dgm:pt modelId="{7469E2CE-DA8E-46F9-B0D8-F03C470EF956}" type="parTrans" cxnId="{7E58DDE2-5FF1-4E3C-A26A-84D7D7E43364}">
      <dgm:prSet/>
      <dgm:spPr/>
      <dgm:t>
        <a:bodyPr/>
        <a:lstStyle/>
        <a:p>
          <a:endParaRPr lang="en-US"/>
        </a:p>
      </dgm:t>
    </dgm:pt>
    <dgm:pt modelId="{65D1B3D7-4FEB-4F1F-97F1-CDFF13FFB384}" type="sibTrans" cxnId="{7E58DDE2-5FF1-4E3C-A26A-84D7D7E43364}">
      <dgm:prSet/>
      <dgm:spPr/>
      <dgm:t>
        <a:bodyPr/>
        <a:lstStyle/>
        <a:p>
          <a:endParaRPr lang="en-US"/>
        </a:p>
      </dgm:t>
    </dgm:pt>
    <dgm:pt modelId="{4BA95878-F2BD-48AC-A126-0735231887E3}" type="pres">
      <dgm:prSet presAssocID="{760D9679-581F-4745-9D42-D8CC2587CA2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F9A6A20-9B39-415F-95F7-ACF8F3A9BE19}" type="pres">
      <dgm:prSet presAssocID="{AECA4C8D-601C-4DDA-B877-BD3A66109E1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AB707AF-840B-4FFD-8291-EA6B76FD8B1E}" type="pres">
      <dgm:prSet presAssocID="{AECA4C8D-601C-4DDA-B877-BD3A66109E12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944F853-37E3-4090-8895-E08F033A7674}" type="presOf" srcId="{760D9679-581F-4745-9D42-D8CC2587CA23}" destId="{4BA95878-F2BD-48AC-A126-0735231887E3}" srcOrd="0" destOrd="0" presId="urn:microsoft.com/office/officeart/2005/8/layout/vList2"/>
    <dgm:cxn modelId="{F0BE3C5B-47ED-4424-962B-B167706E397A}" type="presOf" srcId="{18EFB26D-844B-4EDD-BDF6-FA03D5DC5B67}" destId="{BAB707AF-840B-4FFD-8291-EA6B76FD8B1E}" srcOrd="0" destOrd="6" presId="urn:microsoft.com/office/officeart/2005/8/layout/vList2"/>
    <dgm:cxn modelId="{6C30FC6F-19EC-4EFB-8DAD-EA57F3CBC441}" type="presOf" srcId="{81C66B67-B311-49F4-BCDA-580DB68BEF65}" destId="{BAB707AF-840B-4FFD-8291-EA6B76FD8B1E}" srcOrd="0" destOrd="1" presId="urn:microsoft.com/office/officeart/2005/8/layout/vList2"/>
    <dgm:cxn modelId="{C3DE52A1-D7B8-4A0D-AA94-FF1C00F94647}" srcId="{760D9679-581F-4745-9D42-D8CC2587CA23}" destId="{AECA4C8D-601C-4DDA-B877-BD3A66109E12}" srcOrd="0" destOrd="0" parTransId="{4A36627A-B2D4-4178-88C6-A1BECD9B4E7F}" sibTransId="{E5331DF2-B0A1-4C2A-969D-2280CD7353AC}"/>
    <dgm:cxn modelId="{94FEAF46-D97B-4818-8CE8-CEA0CFBCC9DD}" srcId="{AECA4C8D-601C-4DDA-B877-BD3A66109E12}" destId="{7F738493-4808-441E-8DA0-919616EA6E3C}" srcOrd="4" destOrd="0" parTransId="{32C400D3-8291-4F03-8B96-B66EA803048B}" sibTransId="{B04C19FB-A1CF-44F0-AAA3-1E9EDD0E5F21}"/>
    <dgm:cxn modelId="{40FE0B1F-4C53-428C-AAAE-CF17D77AA629}" srcId="{AECA4C8D-601C-4DDA-B877-BD3A66109E12}" destId="{DA5BBCCB-F24A-4636-B0D2-12C9A35CF499}" srcOrd="5" destOrd="0" parTransId="{02AB0B0C-85FC-4328-9085-C43F4501B411}" sibTransId="{90D114FE-963F-4279-818C-C423E87FCA04}"/>
    <dgm:cxn modelId="{577DDA78-4DCD-4995-BDF9-9F30DF09B107}" type="presOf" srcId="{7F738493-4808-441E-8DA0-919616EA6E3C}" destId="{BAB707AF-840B-4FFD-8291-EA6B76FD8B1E}" srcOrd="0" destOrd="4" presId="urn:microsoft.com/office/officeart/2005/8/layout/vList2"/>
    <dgm:cxn modelId="{651DF433-0D9A-4302-AE64-FD0CB07400EC}" srcId="{AECA4C8D-601C-4DDA-B877-BD3A66109E12}" destId="{F51AAC09-BA99-40A2-A0D0-72FB58D98F3A}" srcOrd="3" destOrd="0" parTransId="{0D26640B-41C9-400A-AD65-CAD0DFF2BA94}" sibTransId="{548BD5E1-8EB1-44DD-BC55-CB01AA154A4C}"/>
    <dgm:cxn modelId="{87021C81-9EBD-4157-9DD9-F5A9DEAAC876}" type="presOf" srcId="{C05566E6-251F-44AF-9DC9-1980AE1A8BBD}" destId="{BAB707AF-840B-4FFD-8291-EA6B76FD8B1E}" srcOrd="0" destOrd="2" presId="urn:microsoft.com/office/officeart/2005/8/layout/vList2"/>
    <dgm:cxn modelId="{7E58DDE2-5FF1-4E3C-A26A-84D7D7E43364}" srcId="{AECA4C8D-601C-4DDA-B877-BD3A66109E12}" destId="{18EFB26D-844B-4EDD-BDF6-FA03D5DC5B67}" srcOrd="6" destOrd="0" parTransId="{7469E2CE-DA8E-46F9-B0D8-F03C470EF956}" sibTransId="{65D1B3D7-4FEB-4F1F-97F1-CDFF13FFB384}"/>
    <dgm:cxn modelId="{F0823B1F-FC90-471E-86D8-02A086244DB7}" type="presOf" srcId="{DA5BBCCB-F24A-4636-B0D2-12C9A35CF499}" destId="{BAB707AF-840B-4FFD-8291-EA6B76FD8B1E}" srcOrd="0" destOrd="5" presId="urn:microsoft.com/office/officeart/2005/8/layout/vList2"/>
    <dgm:cxn modelId="{9A4E7A3D-5737-4A6A-8EB4-C15C1E544B4A}" type="presOf" srcId="{F51AAC09-BA99-40A2-A0D0-72FB58D98F3A}" destId="{BAB707AF-840B-4FFD-8291-EA6B76FD8B1E}" srcOrd="0" destOrd="3" presId="urn:microsoft.com/office/officeart/2005/8/layout/vList2"/>
    <dgm:cxn modelId="{89AF5D07-A0A9-4E29-9402-14C40E74A4D7}" type="presOf" srcId="{AECA4C8D-601C-4DDA-B877-BD3A66109E12}" destId="{EF9A6A20-9B39-415F-95F7-ACF8F3A9BE19}" srcOrd="0" destOrd="0" presId="urn:microsoft.com/office/officeart/2005/8/layout/vList2"/>
    <dgm:cxn modelId="{89DF662D-C25F-4C7B-898B-D5750A43F157}" srcId="{AECA4C8D-601C-4DDA-B877-BD3A66109E12}" destId="{CA95AFE9-9661-42EB-855D-33F0FB392E0D}" srcOrd="0" destOrd="0" parTransId="{6C18C3EB-EDCD-4A5C-AF1B-FBF88CE678D0}" sibTransId="{77886620-51F0-4431-9FA2-BBBA82D1AAB9}"/>
    <dgm:cxn modelId="{7E744E7B-8C51-4131-9E18-8DFE8AC9149B}" srcId="{AECA4C8D-601C-4DDA-B877-BD3A66109E12}" destId="{C05566E6-251F-44AF-9DC9-1980AE1A8BBD}" srcOrd="2" destOrd="0" parTransId="{48D91071-BFD8-4941-8FEC-4F3B382D4C2E}" sibTransId="{C949FB93-670D-4A43-A764-2F88C869516D}"/>
    <dgm:cxn modelId="{994D3559-8636-4A3E-B01F-4EF5CF2F6436}" srcId="{AECA4C8D-601C-4DDA-B877-BD3A66109E12}" destId="{81C66B67-B311-49F4-BCDA-580DB68BEF65}" srcOrd="1" destOrd="0" parTransId="{8CCA0692-6DE2-4518-B990-997E2F858A5E}" sibTransId="{9A82B73D-20E7-4EBE-9CB5-636A9F166436}"/>
    <dgm:cxn modelId="{535BCEA5-745B-4D49-AE8D-D6649344B57E}" type="presOf" srcId="{CA95AFE9-9661-42EB-855D-33F0FB392E0D}" destId="{BAB707AF-840B-4FFD-8291-EA6B76FD8B1E}" srcOrd="0" destOrd="0" presId="urn:microsoft.com/office/officeart/2005/8/layout/vList2"/>
    <dgm:cxn modelId="{13D4E72B-CB14-4C55-9CAD-EFF02CF8CF86}" type="presParOf" srcId="{4BA95878-F2BD-48AC-A126-0735231887E3}" destId="{EF9A6A20-9B39-415F-95F7-ACF8F3A9BE19}" srcOrd="0" destOrd="0" presId="urn:microsoft.com/office/officeart/2005/8/layout/vList2"/>
    <dgm:cxn modelId="{10CFBE2F-EC88-46C5-AD12-37843B9FFB82}" type="presParOf" srcId="{4BA95878-F2BD-48AC-A126-0735231887E3}" destId="{BAB707AF-840B-4FFD-8291-EA6B76FD8B1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00D3F9-11E8-4CB3-95BB-0720E5261677}">
      <dsp:nvSpPr>
        <dsp:cNvPr id="0" name=""/>
        <dsp:cNvSpPr/>
      </dsp:nvSpPr>
      <dsp:spPr>
        <a:xfrm>
          <a:off x="0" y="960331"/>
          <a:ext cx="10580159" cy="177291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DC1A99-1315-423B-89F6-0E96145DBBE2}">
      <dsp:nvSpPr>
        <dsp:cNvPr id="0" name=""/>
        <dsp:cNvSpPr/>
      </dsp:nvSpPr>
      <dsp:spPr>
        <a:xfrm>
          <a:off x="536308" y="1359238"/>
          <a:ext cx="975105" cy="975105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871ED7-FB57-4E13-A580-7877DE2C4723}">
      <dsp:nvSpPr>
        <dsp:cNvPr id="0" name=""/>
        <dsp:cNvSpPr/>
      </dsp:nvSpPr>
      <dsp:spPr>
        <a:xfrm>
          <a:off x="2047722" y="960331"/>
          <a:ext cx="8532436" cy="1772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634" tIns="187634" rIns="187634" bIns="187634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>
              <a:solidFill>
                <a:schemeClr val="accent1">
                  <a:lumMod val="50000"/>
                </a:schemeClr>
              </a:solidFill>
            </a:rPr>
            <a:t>PACIFIC INTERNATIONAL TRADE</a:t>
          </a:r>
          <a:r>
            <a:rPr lang="es-ES" sz="1800" kern="1200" dirty="0">
              <a:solidFill>
                <a:schemeClr val="accent1">
                  <a:lumMod val="50000"/>
                </a:schemeClr>
              </a:solidFill>
            </a:rPr>
            <a:t>,</a:t>
          </a:r>
          <a:r>
            <a:rPr lang="es-ES" sz="1800" kern="1200" dirty="0"/>
            <a:t> ha definido la estructuración y desarrollo del presente Sistema de Gestión de Seguridad y Salud en el Trabajo, con el </a:t>
          </a:r>
          <a:r>
            <a:rPr lang="es-ES" sz="1800" b="1" kern="1200" dirty="0">
              <a:solidFill>
                <a:schemeClr val="accent1">
                  <a:lumMod val="50000"/>
                </a:schemeClr>
              </a:solidFill>
            </a:rPr>
            <a:t>objeto de prevenir riesgos laborales, garantizando un alto nivel de bienestar físico y mental en todos sus empleados, contratistas y temporales </a:t>
          </a:r>
          <a:r>
            <a:rPr lang="es-ES" sz="1800" kern="1200" dirty="0"/>
            <a:t>y contribuir al mejoramiento de los índices de eficiencia de las actividades de la empresa.</a:t>
          </a:r>
          <a:endParaRPr lang="en-US" sz="1800" kern="1200" dirty="0"/>
        </a:p>
      </dsp:txBody>
      <dsp:txXfrm>
        <a:off x="2047722" y="960331"/>
        <a:ext cx="8532436" cy="1772919"/>
      </dsp:txXfrm>
    </dsp:sp>
    <dsp:sp modelId="{4865DC55-AEF5-4EBB-90F8-2F51B215DA5F}">
      <dsp:nvSpPr>
        <dsp:cNvPr id="0" name=""/>
        <dsp:cNvSpPr/>
      </dsp:nvSpPr>
      <dsp:spPr>
        <a:xfrm>
          <a:off x="0" y="3176481"/>
          <a:ext cx="10580159" cy="177291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3E3C49-12AA-4B1B-8910-9151B97FB36A}">
      <dsp:nvSpPr>
        <dsp:cNvPr id="0" name=""/>
        <dsp:cNvSpPr/>
      </dsp:nvSpPr>
      <dsp:spPr>
        <a:xfrm>
          <a:off x="536308" y="3575388"/>
          <a:ext cx="975105" cy="975105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794678-1474-4525-A33A-526B6F66A26F}">
      <dsp:nvSpPr>
        <dsp:cNvPr id="0" name=""/>
        <dsp:cNvSpPr/>
      </dsp:nvSpPr>
      <dsp:spPr>
        <a:xfrm>
          <a:off x="2047722" y="3176481"/>
          <a:ext cx="8532436" cy="1772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634" tIns="187634" rIns="187634" bIns="187634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>
              <a:solidFill>
                <a:schemeClr val="accent1">
                  <a:lumMod val="50000"/>
                </a:schemeClr>
              </a:solidFill>
            </a:rPr>
            <a:t>Su implementación requiere el compromiso y colaboración de todos los trabajadores,</a:t>
          </a:r>
          <a:r>
            <a:rPr lang="es-ES" sz="1800" kern="1200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es-ES" sz="1800" kern="1200" dirty="0"/>
            <a:t>para poder llevar a cabo todas las actividades aquí planteadas basadas en el pilar del mejoramiento continuo y en la gestión de los siguientes principios:</a:t>
          </a:r>
          <a:endParaRPr lang="en-US" sz="1800" kern="1200" dirty="0"/>
        </a:p>
      </dsp:txBody>
      <dsp:txXfrm>
        <a:off x="2047722" y="3176481"/>
        <a:ext cx="8532436" cy="177291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595511-B043-43B4-BB35-7CBEEF7F8BA5}">
      <dsp:nvSpPr>
        <dsp:cNvPr id="0" name=""/>
        <dsp:cNvSpPr/>
      </dsp:nvSpPr>
      <dsp:spPr>
        <a:xfrm>
          <a:off x="0" y="174219"/>
          <a:ext cx="5402919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/>
            <a:t>DURANTE </a:t>
          </a:r>
          <a:endParaRPr lang="en-US" sz="1800" kern="1200"/>
        </a:p>
      </dsp:txBody>
      <dsp:txXfrm>
        <a:off x="21075" y="195294"/>
        <a:ext cx="5360769" cy="389580"/>
      </dsp:txXfrm>
    </dsp:sp>
    <dsp:sp modelId="{3F7ED125-89C5-4841-BC66-A7A4FF5AD58D}">
      <dsp:nvSpPr>
        <dsp:cNvPr id="0" name=""/>
        <dsp:cNvSpPr/>
      </dsp:nvSpPr>
      <dsp:spPr>
        <a:xfrm>
          <a:off x="0" y="605949"/>
          <a:ext cx="5402919" cy="2757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543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O" sz="1400" kern="1200"/>
            <a:t>Conserve la calma 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O" sz="1400" kern="1200"/>
            <a:t>Si se trata de fuego y tiene el conocimiento intente apagar cualquier fuego incipiente de lo contrario no realice ninguna maniobra e informe al brigadista más cercano.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O" sz="1400" kern="1200"/>
            <a:t>Si se encuentra en un lugar lleno de humo desplácese agachado y cubriendo nariz y boca con un pañuelo húmedo. 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O" sz="1400" kern="1200"/>
            <a:t>Escuche con atención y siga las instrucciones dadas por el brigadista. 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O" sz="1400" kern="1200"/>
            <a:t>Siempre utilice las escaleras en vez del ascensor 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O" sz="1400" kern="1200"/>
            <a:t>Siga las rutas de evacuación establecidas y no corra.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O" sz="1400" kern="1200"/>
            <a:t>No regrese al lugar de la emergencia bajo ninguna circunstancia 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O" sz="1400" kern="1200"/>
            <a:t>En caso de sismo proteja su cabeza con sus brazos y aléjese de objetos que puedan caer. (estanterías, cuadros, productos )</a:t>
          </a:r>
          <a:endParaRPr lang="en-US" sz="1400" kern="1200"/>
        </a:p>
      </dsp:txBody>
      <dsp:txXfrm>
        <a:off x="0" y="605949"/>
        <a:ext cx="5402919" cy="275724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E26B20-598E-4E43-81D2-6342FCD8CB69}">
      <dsp:nvSpPr>
        <dsp:cNvPr id="0" name=""/>
        <dsp:cNvSpPr/>
      </dsp:nvSpPr>
      <dsp:spPr>
        <a:xfrm>
          <a:off x="0" y="37687"/>
          <a:ext cx="5655735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b="1" kern="1200"/>
            <a:t>DURANTE </a:t>
          </a:r>
          <a:endParaRPr lang="en-US" sz="1700" kern="1200"/>
        </a:p>
      </dsp:txBody>
      <dsp:txXfrm>
        <a:off x="19904" y="57591"/>
        <a:ext cx="5615927" cy="367937"/>
      </dsp:txXfrm>
    </dsp:sp>
    <dsp:sp modelId="{ADAE99F3-295B-49E3-BF50-4A550DBDB7E7}">
      <dsp:nvSpPr>
        <dsp:cNvPr id="0" name=""/>
        <dsp:cNvSpPr/>
      </dsp:nvSpPr>
      <dsp:spPr>
        <a:xfrm>
          <a:off x="0" y="445433"/>
          <a:ext cx="5655735" cy="3519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570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O" sz="1300" kern="1200"/>
            <a:t>Conserve la calma 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O" sz="1300" kern="1200"/>
            <a:t>Si se trata de fuego y tiene el conocimiento intente apagar cualquier fuego incipiente de lo contrario no realice ninguna maniobra e informe al brigadista más cercano.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O" sz="1300" kern="1200"/>
            <a:t>Si se encuentra en un lugar lleno de humo desplácese agachado y cubriendo nariz y boca con un pañuelo húmedo y asegúrese de que los clientes que se encuentran con usted salgan de la misma forma. 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O" sz="1300" kern="1200"/>
            <a:t>Asegúrese de salir de la tienda dirigiendo a los clientes que se encuentran en el momento de la emergencia por las rutas de evacuación hacia el punto de encuentro más cercano. 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O" sz="1300" kern="1200"/>
            <a:t>Escuche con atención y siga las instrucciones dadas por los brigadistas del centro comercial. 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O" sz="1300" kern="1200"/>
            <a:t>Siempre utilice las escaleras en vez del ascensor 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O" sz="1300" kern="1200"/>
            <a:t>Siga las rutas de evacuación establecidas y no corra.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O" sz="1300" kern="1200"/>
            <a:t>No regrese a lugar de la emergencia en ninguna circunstancia 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O" sz="1300" kern="1200"/>
            <a:t>En caso de sismo proteja su cabeza con sus brazos y aléjese de objetos que puedan caer. (estanterías, cuadros, productos )</a:t>
          </a:r>
          <a:endParaRPr lang="en-US" sz="1300" kern="1200"/>
        </a:p>
      </dsp:txBody>
      <dsp:txXfrm>
        <a:off x="0" y="445433"/>
        <a:ext cx="5655735" cy="35190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E26B20-598E-4E43-81D2-6342FCD8CB69}">
      <dsp:nvSpPr>
        <dsp:cNvPr id="0" name=""/>
        <dsp:cNvSpPr/>
      </dsp:nvSpPr>
      <dsp:spPr>
        <a:xfrm>
          <a:off x="0" y="0"/>
          <a:ext cx="5495768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700" b="1" kern="1200" dirty="0"/>
            <a:t>DESPUES </a:t>
          </a:r>
          <a:endParaRPr lang="en-US" sz="2700" kern="1200" dirty="0"/>
        </a:p>
      </dsp:txBody>
      <dsp:txXfrm>
        <a:off x="31613" y="31613"/>
        <a:ext cx="5432542" cy="584369"/>
      </dsp:txXfrm>
    </dsp:sp>
    <dsp:sp modelId="{ADAE99F3-295B-49E3-BF50-4A550DBDB7E7}">
      <dsp:nvSpPr>
        <dsp:cNvPr id="0" name=""/>
        <dsp:cNvSpPr/>
      </dsp:nvSpPr>
      <dsp:spPr>
        <a:xfrm>
          <a:off x="0" y="663273"/>
          <a:ext cx="5495768" cy="3576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491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O" sz="2100" kern="1200" dirty="0"/>
            <a:t>Permanezca en el punto de encuentro hasta que los brigadistas den la orden de reingreso.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O" sz="2100" kern="1200" dirty="0"/>
            <a:t>Notifique la ausencia de un compañero de trabajo al coordinador de evacuación o emergencias.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100" kern="1200" dirty="0" err="1"/>
            <a:t>Informar</a:t>
          </a:r>
          <a:r>
            <a:rPr lang="en-US" sz="2100" kern="1200" dirty="0"/>
            <a:t> al personal de </a:t>
          </a:r>
          <a:r>
            <a:rPr lang="es-CO" sz="2100" kern="1200" noProof="0" dirty="0"/>
            <a:t>emergencias</a:t>
          </a:r>
          <a:r>
            <a:rPr lang="en-US" sz="2100" kern="1200" dirty="0"/>
            <a:t> </a:t>
          </a:r>
          <a:r>
            <a:rPr lang="en-US" sz="2100" kern="1200" dirty="0" err="1"/>
            <a:t>si</a:t>
          </a:r>
          <a:r>
            <a:rPr lang="en-US" sz="2100" kern="1200" dirty="0"/>
            <a:t> un </a:t>
          </a:r>
          <a:r>
            <a:rPr lang="en-US" sz="2100" kern="1200" dirty="0" err="1"/>
            <a:t>compañero</a:t>
          </a:r>
          <a:r>
            <a:rPr lang="en-US" sz="2100" kern="1200" dirty="0"/>
            <a:t> o </a:t>
          </a:r>
          <a:r>
            <a:rPr lang="en-US" sz="2100" kern="1200" dirty="0" err="1"/>
            <a:t>cliente</a:t>
          </a:r>
          <a:r>
            <a:rPr lang="en-US" sz="2100" kern="1200" dirty="0"/>
            <a:t> se </a:t>
          </a:r>
          <a:r>
            <a:rPr lang="en-US" sz="2100" kern="1200" dirty="0" err="1"/>
            <a:t>encuentra</a:t>
          </a:r>
          <a:r>
            <a:rPr lang="en-US" sz="2100" kern="1200" dirty="0"/>
            <a:t> </a:t>
          </a:r>
          <a:r>
            <a:rPr lang="es-CO" sz="2100" kern="1200" noProof="0" dirty="0"/>
            <a:t>herido</a:t>
          </a:r>
          <a:r>
            <a:rPr lang="en-US" sz="2100" kern="1200" dirty="0"/>
            <a:t> o en mal </a:t>
          </a:r>
          <a:r>
            <a:rPr lang="en-US" sz="2100" kern="1200" dirty="0" err="1"/>
            <a:t>estado</a:t>
          </a:r>
          <a:r>
            <a:rPr lang="en-US" sz="2100" kern="1200" dirty="0"/>
            <a:t>. </a:t>
          </a:r>
        </a:p>
      </dsp:txBody>
      <dsp:txXfrm>
        <a:off x="0" y="663273"/>
        <a:ext cx="5495768" cy="35769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C83531-179C-4C88-9E68-25AAE015A71D}">
      <dsp:nvSpPr>
        <dsp:cNvPr id="0" name=""/>
        <dsp:cNvSpPr/>
      </dsp:nvSpPr>
      <dsp:spPr>
        <a:xfrm>
          <a:off x="750866" y="51014"/>
          <a:ext cx="1185615" cy="11856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3D310B-DC51-4394-9204-B728B5D2C7BD}">
      <dsp:nvSpPr>
        <dsp:cNvPr id="0" name=""/>
        <dsp:cNvSpPr/>
      </dsp:nvSpPr>
      <dsp:spPr>
        <a:xfrm>
          <a:off x="999846" y="299993"/>
          <a:ext cx="687657" cy="687657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4D716D-0089-494B-8CCD-2CAA59DB18CC}">
      <dsp:nvSpPr>
        <dsp:cNvPr id="0" name=""/>
        <dsp:cNvSpPr/>
      </dsp:nvSpPr>
      <dsp:spPr>
        <a:xfrm>
          <a:off x="2190542" y="51014"/>
          <a:ext cx="2794665" cy="1185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Mantener en un alto nivel la gestión de SST, mediante el cumplimiento de la legislación nacional, así como de otros requisitos que sean suscritos por la organización.</a:t>
          </a:r>
          <a:endParaRPr lang="en-US" sz="1600" kern="1200" dirty="0"/>
        </a:p>
      </dsp:txBody>
      <dsp:txXfrm>
        <a:off x="2190542" y="51014"/>
        <a:ext cx="2794665" cy="1185615"/>
      </dsp:txXfrm>
    </dsp:sp>
    <dsp:sp modelId="{3441E7C7-1822-4F44-A1CE-09ECEC7700ED}">
      <dsp:nvSpPr>
        <dsp:cNvPr id="0" name=""/>
        <dsp:cNvSpPr/>
      </dsp:nvSpPr>
      <dsp:spPr>
        <a:xfrm>
          <a:off x="5494731" y="91254"/>
          <a:ext cx="1185615" cy="11856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AEB2ED-4D53-4487-9388-05D0A95653D8}">
      <dsp:nvSpPr>
        <dsp:cNvPr id="0" name=""/>
        <dsp:cNvSpPr/>
      </dsp:nvSpPr>
      <dsp:spPr>
        <a:xfrm>
          <a:off x="5721136" y="299993"/>
          <a:ext cx="687657" cy="687657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9DDACD-6454-4C72-8A5D-16F62CB56023}">
      <dsp:nvSpPr>
        <dsp:cNvPr id="0" name=""/>
        <dsp:cNvSpPr/>
      </dsp:nvSpPr>
      <dsp:spPr>
        <a:xfrm>
          <a:off x="6911833" y="51014"/>
          <a:ext cx="2794665" cy="1185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Fomentar una cultura de Seguridad y Salud en el Trabajo. </a:t>
          </a:r>
          <a:endParaRPr lang="en-US" sz="1600" kern="1200" dirty="0"/>
        </a:p>
      </dsp:txBody>
      <dsp:txXfrm>
        <a:off x="6911833" y="51014"/>
        <a:ext cx="2794665" cy="1185615"/>
      </dsp:txXfrm>
    </dsp:sp>
    <dsp:sp modelId="{6A6578EF-1100-43A4-95F6-B97B24CC94ED}">
      <dsp:nvSpPr>
        <dsp:cNvPr id="0" name=""/>
        <dsp:cNvSpPr/>
      </dsp:nvSpPr>
      <dsp:spPr>
        <a:xfrm>
          <a:off x="750866" y="2179067"/>
          <a:ext cx="1185615" cy="1185615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23B10-E094-4099-B349-6122AD8FC285}">
      <dsp:nvSpPr>
        <dsp:cNvPr id="0" name=""/>
        <dsp:cNvSpPr/>
      </dsp:nvSpPr>
      <dsp:spPr>
        <a:xfrm>
          <a:off x="999846" y="2428046"/>
          <a:ext cx="687657" cy="68765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A2DA2D-2CF3-4BAF-BC5C-170900A81DF9}">
      <dsp:nvSpPr>
        <dsp:cNvPr id="0" name=""/>
        <dsp:cNvSpPr/>
      </dsp:nvSpPr>
      <dsp:spPr>
        <a:xfrm>
          <a:off x="2190542" y="2179067"/>
          <a:ext cx="2794665" cy="1185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Prevenir y controlar las condiciones relacionadas con la salud y seguridad, con el fin de minimizar la ocurrencia de accidentes de trabajo y enfermedades laborales. </a:t>
          </a:r>
          <a:endParaRPr lang="en-US" sz="1600" kern="1200" dirty="0"/>
        </a:p>
      </dsp:txBody>
      <dsp:txXfrm>
        <a:off x="2190542" y="2179067"/>
        <a:ext cx="2794665" cy="1185615"/>
      </dsp:txXfrm>
    </dsp:sp>
    <dsp:sp modelId="{F388ABB2-9AF4-43C5-A754-AFA700471F2B}">
      <dsp:nvSpPr>
        <dsp:cNvPr id="0" name=""/>
        <dsp:cNvSpPr/>
      </dsp:nvSpPr>
      <dsp:spPr>
        <a:xfrm>
          <a:off x="5472157" y="2179067"/>
          <a:ext cx="1185615" cy="11856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650D58-AFDA-4270-B464-E949FB68BF6F}">
      <dsp:nvSpPr>
        <dsp:cNvPr id="0" name=""/>
        <dsp:cNvSpPr/>
      </dsp:nvSpPr>
      <dsp:spPr>
        <a:xfrm>
          <a:off x="5550360" y="2377882"/>
          <a:ext cx="1029209" cy="787986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044D85-939A-457D-B312-28250869C79C}">
      <dsp:nvSpPr>
        <dsp:cNvPr id="0" name=""/>
        <dsp:cNvSpPr/>
      </dsp:nvSpPr>
      <dsp:spPr>
        <a:xfrm>
          <a:off x="6911833" y="2179067"/>
          <a:ext cx="2794665" cy="1185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Destinar los recursos necesarios para el cumplimiento de nuestros objetivos y metas.</a:t>
          </a:r>
          <a:endParaRPr lang="en-US" sz="1600" kern="1200" dirty="0"/>
        </a:p>
      </dsp:txBody>
      <dsp:txXfrm>
        <a:off x="6911833" y="2179067"/>
        <a:ext cx="2794665" cy="1185615"/>
      </dsp:txXfrm>
    </dsp:sp>
    <dsp:sp modelId="{F55B6686-6674-4079-9D7D-E4A844DB91CC}">
      <dsp:nvSpPr>
        <dsp:cNvPr id="0" name=""/>
        <dsp:cNvSpPr/>
      </dsp:nvSpPr>
      <dsp:spPr>
        <a:xfrm>
          <a:off x="750866" y="4307120"/>
          <a:ext cx="1185615" cy="11856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A7CBB2-F2D7-4FFB-AF4D-D14F37F0275F}">
      <dsp:nvSpPr>
        <dsp:cNvPr id="0" name=""/>
        <dsp:cNvSpPr/>
      </dsp:nvSpPr>
      <dsp:spPr>
        <a:xfrm>
          <a:off x="999846" y="4556100"/>
          <a:ext cx="687657" cy="687657"/>
        </a:xfrm>
        <a:prstGeom prst="rect">
          <a:avLst/>
        </a:prstGeom>
        <a:blipFill rotWithShape="1">
          <a:blip xmlns:r="http://schemas.openxmlformats.org/officeDocument/2006/relationships" r:embed="rId7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9ED3CA-824E-4F0A-89C0-CDDE31DBC4B7}">
      <dsp:nvSpPr>
        <dsp:cNvPr id="0" name=""/>
        <dsp:cNvSpPr/>
      </dsp:nvSpPr>
      <dsp:spPr>
        <a:xfrm>
          <a:off x="2190542" y="4307120"/>
          <a:ext cx="2794665" cy="1185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Informar a colaboradores y contratistas, los requerimientos de seguridad, salud y medio ambiente así mismo su responsabilidad en la aplicación de estos.</a:t>
          </a:r>
          <a:endParaRPr lang="en-US" sz="1600" kern="1200" dirty="0"/>
        </a:p>
      </dsp:txBody>
      <dsp:txXfrm>
        <a:off x="2190542" y="4307120"/>
        <a:ext cx="2794665" cy="1185615"/>
      </dsp:txXfrm>
    </dsp:sp>
    <dsp:sp modelId="{D39E3CD3-7F28-42DB-8FF3-10459CF16C90}">
      <dsp:nvSpPr>
        <dsp:cNvPr id="0" name=""/>
        <dsp:cNvSpPr/>
      </dsp:nvSpPr>
      <dsp:spPr>
        <a:xfrm>
          <a:off x="5472157" y="4307120"/>
          <a:ext cx="1185615" cy="11856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13F5D2-0E1F-4722-A9F5-42184F4D86EB}">
      <dsp:nvSpPr>
        <dsp:cNvPr id="0" name=""/>
        <dsp:cNvSpPr/>
      </dsp:nvSpPr>
      <dsp:spPr>
        <a:xfrm>
          <a:off x="5721136" y="4556100"/>
          <a:ext cx="687657" cy="687657"/>
        </a:xfrm>
        <a:prstGeom prst="rect">
          <a:avLst/>
        </a:prstGeom>
        <a:blipFill rotWithShape="1">
          <a:blip xmlns:r="http://schemas.openxmlformats.org/officeDocument/2006/relationships" r:embed="rId8"/>
          <a:srcRect/>
          <a:stretch>
            <a:fillRect l="-46000" r="-4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262792-CD32-4AE7-987E-F1AA33096EBD}">
      <dsp:nvSpPr>
        <dsp:cNvPr id="0" name=""/>
        <dsp:cNvSpPr/>
      </dsp:nvSpPr>
      <dsp:spPr>
        <a:xfrm>
          <a:off x="6911833" y="4307120"/>
          <a:ext cx="2794665" cy="1185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Proporcionar el entrenamiento necesario para la protección humana, así como la protección de los recursos físicos de la empresa.</a:t>
          </a:r>
          <a:endParaRPr lang="en-US" sz="1600" kern="1200" dirty="0"/>
        </a:p>
      </dsp:txBody>
      <dsp:txXfrm>
        <a:off x="6911833" y="4307120"/>
        <a:ext cx="2794665" cy="11856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C83531-179C-4C88-9E68-25AAE015A71D}">
      <dsp:nvSpPr>
        <dsp:cNvPr id="0" name=""/>
        <dsp:cNvSpPr/>
      </dsp:nvSpPr>
      <dsp:spPr>
        <a:xfrm>
          <a:off x="68495" y="1038981"/>
          <a:ext cx="1261675" cy="126167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3D310B-DC51-4394-9204-B728B5D2C7BD}">
      <dsp:nvSpPr>
        <dsp:cNvPr id="0" name=""/>
        <dsp:cNvSpPr/>
      </dsp:nvSpPr>
      <dsp:spPr>
        <a:xfrm>
          <a:off x="333447" y="1303933"/>
          <a:ext cx="731771" cy="731771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4000" r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4D716D-0089-494B-8CCD-2CAA59DB18CC}">
      <dsp:nvSpPr>
        <dsp:cNvPr id="0" name=""/>
        <dsp:cNvSpPr/>
      </dsp:nvSpPr>
      <dsp:spPr>
        <a:xfrm>
          <a:off x="1600529" y="1038981"/>
          <a:ext cx="2973948" cy="1261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Garantizar el cumplimiento de los requisitos normativos aplicables a la organización. </a:t>
          </a:r>
          <a:endParaRPr lang="en-US" sz="2000" kern="1200" dirty="0"/>
        </a:p>
      </dsp:txBody>
      <dsp:txXfrm>
        <a:off x="1600529" y="1038981"/>
        <a:ext cx="2973948" cy="1261675"/>
      </dsp:txXfrm>
    </dsp:sp>
    <dsp:sp modelId="{3441E7C7-1822-4F44-A1CE-09ECEC7700ED}">
      <dsp:nvSpPr>
        <dsp:cNvPr id="0" name=""/>
        <dsp:cNvSpPr/>
      </dsp:nvSpPr>
      <dsp:spPr>
        <a:xfrm>
          <a:off x="5092666" y="1038981"/>
          <a:ext cx="1261675" cy="126167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AEB2ED-4D53-4487-9388-05D0A95653D8}">
      <dsp:nvSpPr>
        <dsp:cNvPr id="0" name=""/>
        <dsp:cNvSpPr/>
      </dsp:nvSpPr>
      <dsp:spPr>
        <a:xfrm>
          <a:off x="5238387" y="1210398"/>
          <a:ext cx="970234" cy="918841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9DDACD-6454-4C72-8A5D-16F62CB56023}">
      <dsp:nvSpPr>
        <dsp:cNvPr id="0" name=""/>
        <dsp:cNvSpPr/>
      </dsp:nvSpPr>
      <dsp:spPr>
        <a:xfrm>
          <a:off x="6624700" y="1038981"/>
          <a:ext cx="2973948" cy="1261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Prevenir, fomentar y apoyar la salud, seguridad y bienestar de nuestros trabajadores. </a:t>
          </a:r>
          <a:endParaRPr lang="en-US" sz="2000" kern="1200" dirty="0"/>
        </a:p>
      </dsp:txBody>
      <dsp:txXfrm>
        <a:off x="6624700" y="1038981"/>
        <a:ext cx="2973948" cy="1261675"/>
      </dsp:txXfrm>
    </dsp:sp>
    <dsp:sp modelId="{6A6578EF-1100-43A4-95F6-B97B24CC94ED}">
      <dsp:nvSpPr>
        <dsp:cNvPr id="0" name=""/>
        <dsp:cNvSpPr/>
      </dsp:nvSpPr>
      <dsp:spPr>
        <a:xfrm>
          <a:off x="68495" y="3243094"/>
          <a:ext cx="1261675" cy="1261675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23B10-E094-4099-B349-6122AD8FC285}">
      <dsp:nvSpPr>
        <dsp:cNvPr id="0" name=""/>
        <dsp:cNvSpPr/>
      </dsp:nvSpPr>
      <dsp:spPr>
        <a:xfrm>
          <a:off x="333447" y="3508046"/>
          <a:ext cx="731771" cy="73177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A2DA2D-2CF3-4BAF-BC5C-170900A81DF9}">
      <dsp:nvSpPr>
        <dsp:cNvPr id="0" name=""/>
        <dsp:cNvSpPr/>
      </dsp:nvSpPr>
      <dsp:spPr>
        <a:xfrm>
          <a:off x="1600529" y="3243094"/>
          <a:ext cx="2973948" cy="1261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Prevenir los accidentes de trabajo, la enfermedad general y laboral.</a:t>
          </a:r>
          <a:endParaRPr lang="en-US" sz="2000" kern="1200" dirty="0"/>
        </a:p>
      </dsp:txBody>
      <dsp:txXfrm>
        <a:off x="1600529" y="3243094"/>
        <a:ext cx="2973948" cy="1261675"/>
      </dsp:txXfrm>
    </dsp:sp>
    <dsp:sp modelId="{F388ABB2-9AF4-43C5-A754-AFA700471F2B}">
      <dsp:nvSpPr>
        <dsp:cNvPr id="0" name=""/>
        <dsp:cNvSpPr/>
      </dsp:nvSpPr>
      <dsp:spPr>
        <a:xfrm>
          <a:off x="5092666" y="3243094"/>
          <a:ext cx="1261675" cy="126167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650D58-AFDA-4270-B464-E949FB68BF6F}">
      <dsp:nvSpPr>
        <dsp:cNvPr id="0" name=""/>
        <dsp:cNvSpPr/>
      </dsp:nvSpPr>
      <dsp:spPr>
        <a:xfrm>
          <a:off x="5175886" y="3454663"/>
          <a:ext cx="1095235" cy="838537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044D85-939A-457D-B312-28250869C79C}">
      <dsp:nvSpPr>
        <dsp:cNvPr id="0" name=""/>
        <dsp:cNvSpPr/>
      </dsp:nvSpPr>
      <dsp:spPr>
        <a:xfrm>
          <a:off x="6624700" y="3243094"/>
          <a:ext cx="2973948" cy="1261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/>
            <a:t>Promover la mejora continua del sistema de gestión de la seguridad y salud en el trabajo.</a:t>
          </a:r>
          <a:endParaRPr lang="en-US" sz="2000" kern="1200" dirty="0"/>
        </a:p>
      </dsp:txBody>
      <dsp:txXfrm>
        <a:off x="6624700" y="3243094"/>
        <a:ext cx="2973948" cy="12616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96C08C-0917-426D-84C9-399497BEB0B0}">
      <dsp:nvSpPr>
        <dsp:cNvPr id="0" name=""/>
        <dsp:cNvSpPr/>
      </dsp:nvSpPr>
      <dsp:spPr>
        <a:xfrm>
          <a:off x="0" y="0"/>
          <a:ext cx="8861778" cy="231647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C4C76F-7D62-4EAA-99E4-88792E4D81BD}">
      <dsp:nvSpPr>
        <dsp:cNvPr id="0" name=""/>
        <dsp:cNvSpPr/>
      </dsp:nvSpPr>
      <dsp:spPr>
        <a:xfrm>
          <a:off x="265853" y="308863"/>
          <a:ext cx="2603147" cy="169875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D5F231-A7A3-44B8-A7F3-F10855E29103}">
      <dsp:nvSpPr>
        <dsp:cNvPr id="0" name=""/>
        <dsp:cNvSpPr/>
      </dsp:nvSpPr>
      <dsp:spPr>
        <a:xfrm rot="10800000">
          <a:off x="265853" y="2316479"/>
          <a:ext cx="2603147" cy="283125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>
              <a:solidFill>
                <a:schemeClr val="bg1"/>
              </a:solidFill>
            </a:rPr>
            <a:t>Eje de Medicina Preventiva y del Trabajo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solidFill>
                <a:schemeClr val="tx1"/>
              </a:solidFill>
            </a:rPr>
            <a:t>Tiene por finalidad le promoción. Prevención y control de la salud de los trabajadores. 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solidFill>
                <a:schemeClr val="tx1"/>
              </a:solidFill>
            </a:rPr>
            <a:t>Entre sus actividades están 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solidFill>
                <a:schemeClr val="tx1"/>
              </a:solidFill>
            </a:rPr>
            <a:t>Exámenes médicos 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solidFill>
                <a:schemeClr val="tx1"/>
              </a:solidFill>
            </a:rPr>
            <a:t>Programas de Vigilancia epidemiológica 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>
              <a:solidFill>
                <a:schemeClr val="tx1"/>
              </a:solidFill>
            </a:rPr>
            <a:t>programas de estilos de vida saludable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/>
        </a:p>
      </dsp:txBody>
      <dsp:txXfrm rot="10800000">
        <a:off x="345909" y="2316479"/>
        <a:ext cx="2443035" cy="2751197"/>
      </dsp:txXfrm>
    </dsp:sp>
    <dsp:sp modelId="{AAB0320D-BE8F-4119-A6B5-561BBC1D7BD4}">
      <dsp:nvSpPr>
        <dsp:cNvPr id="0" name=""/>
        <dsp:cNvSpPr/>
      </dsp:nvSpPr>
      <dsp:spPr>
        <a:xfrm>
          <a:off x="3129315" y="308863"/>
          <a:ext cx="2603147" cy="169875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B78566-1E1E-4BEC-9FB3-C1B6C1353ED8}">
      <dsp:nvSpPr>
        <dsp:cNvPr id="0" name=""/>
        <dsp:cNvSpPr/>
      </dsp:nvSpPr>
      <dsp:spPr>
        <a:xfrm rot="10800000">
          <a:off x="3129315" y="2316479"/>
          <a:ext cx="2603147" cy="283125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>
              <a:solidFill>
                <a:schemeClr val="bg1"/>
              </a:solidFill>
            </a:rPr>
            <a:t>Eje de Higiene y Seguridad Industrial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kern="1200" dirty="0">
              <a:solidFill>
                <a:schemeClr val="tx1"/>
              </a:solidFill>
            </a:rPr>
            <a:t>Su objetivo es identificar, evaluar,  priorizar y controlar los factores de riesgo que se originen en los puestos de trabajo y ambiente laboral y que pueden afectar la salud del trabajador. 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kern="1200" dirty="0">
              <a:solidFill>
                <a:schemeClr val="tx1"/>
              </a:solidFill>
            </a:rPr>
            <a:t>Entre sus actividades están: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kern="1200" dirty="0">
              <a:solidFill>
                <a:schemeClr val="tx1"/>
              </a:solidFill>
            </a:rPr>
            <a:t>Matriz de peligros y riesgos 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kern="1200" dirty="0">
              <a:solidFill>
                <a:schemeClr val="tx1"/>
              </a:solidFill>
            </a:rPr>
            <a:t>Inspecciones de seguridad 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kern="1200" dirty="0">
              <a:solidFill>
                <a:schemeClr val="tx1"/>
              </a:solidFill>
            </a:rPr>
            <a:t>Plan de emergencias capacitaciones de seguridad  </a:t>
          </a:r>
        </a:p>
      </dsp:txBody>
      <dsp:txXfrm rot="10800000">
        <a:off x="3209371" y="2316479"/>
        <a:ext cx="2443035" cy="2751197"/>
      </dsp:txXfrm>
    </dsp:sp>
    <dsp:sp modelId="{98FC5D90-26A4-4319-8005-D40C894421DF}">
      <dsp:nvSpPr>
        <dsp:cNvPr id="0" name=""/>
        <dsp:cNvSpPr/>
      </dsp:nvSpPr>
      <dsp:spPr>
        <a:xfrm>
          <a:off x="5992777" y="308863"/>
          <a:ext cx="2603147" cy="169875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12000" r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CBAFC6-3880-4816-9726-E15F42B72B55}">
      <dsp:nvSpPr>
        <dsp:cNvPr id="0" name=""/>
        <dsp:cNvSpPr/>
      </dsp:nvSpPr>
      <dsp:spPr>
        <a:xfrm rot="10800000">
          <a:off x="5992777" y="2316479"/>
          <a:ext cx="2603147" cy="283125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>
              <a:solidFill>
                <a:schemeClr val="bg1"/>
              </a:solidFill>
            </a:rPr>
            <a:t>Eje Mentalmente Sano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kern="1200" dirty="0">
              <a:solidFill>
                <a:schemeClr val="tx1"/>
              </a:solidFill>
            </a:rPr>
            <a:t>Está encaminado al  diagnóstico, identificación de factores de riesgo psicosociales y factores protectores mejorando las condiciones de trabajo y salud asociadas y generando medidas correctivas frente al riesgo psicosocial  de los trabajadores de la empresa.</a:t>
          </a:r>
        </a:p>
      </dsp:txBody>
      <dsp:txXfrm rot="10800000">
        <a:off x="6072833" y="2316479"/>
        <a:ext cx="2443035" cy="27511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339FD7-5A7C-4087-B641-C8CB8D42D81B}">
      <dsp:nvSpPr>
        <dsp:cNvPr id="0" name=""/>
        <dsp:cNvSpPr/>
      </dsp:nvSpPr>
      <dsp:spPr>
        <a:xfrm>
          <a:off x="1798634" y="77703"/>
          <a:ext cx="997235" cy="99723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8CB102-B4AF-404A-8727-E572F4C387A9}">
      <dsp:nvSpPr>
        <dsp:cNvPr id="0" name=""/>
        <dsp:cNvSpPr/>
      </dsp:nvSpPr>
      <dsp:spPr>
        <a:xfrm>
          <a:off x="1885347" y="293867"/>
          <a:ext cx="823810" cy="564908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50000" r="-5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C408FB-9529-468E-A5F3-D4FBB361C3F1}">
      <dsp:nvSpPr>
        <dsp:cNvPr id="0" name=""/>
        <dsp:cNvSpPr/>
      </dsp:nvSpPr>
      <dsp:spPr>
        <a:xfrm>
          <a:off x="3009564" y="77703"/>
          <a:ext cx="2350627" cy="997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Del pago de la totalidad de la cotización de los trabajadores a su Servicio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3009564" y="77703"/>
        <a:ext cx="2350627" cy="997235"/>
      </dsp:txXfrm>
    </dsp:sp>
    <dsp:sp modelId="{77EC2916-595D-49F9-B325-589CC4FACB3F}">
      <dsp:nvSpPr>
        <dsp:cNvPr id="0" name=""/>
        <dsp:cNvSpPr/>
      </dsp:nvSpPr>
      <dsp:spPr>
        <a:xfrm>
          <a:off x="5769770" y="77703"/>
          <a:ext cx="997235" cy="99723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2B9771-E3CC-4367-B802-8511E8C9F724}">
      <dsp:nvSpPr>
        <dsp:cNvPr id="0" name=""/>
        <dsp:cNvSpPr/>
      </dsp:nvSpPr>
      <dsp:spPr>
        <a:xfrm>
          <a:off x="5853929" y="237886"/>
          <a:ext cx="828917" cy="676868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72A2F3-E3D8-4BD0-871E-185E60D733B6}">
      <dsp:nvSpPr>
        <dsp:cNvPr id="0" name=""/>
        <dsp:cNvSpPr/>
      </dsp:nvSpPr>
      <dsp:spPr>
        <a:xfrm>
          <a:off x="6980699" y="77703"/>
          <a:ext cx="2350627" cy="997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Procurar el cuidado integral de la salud de los trabajadores y de los ambientes de trabajo</a:t>
          </a:r>
          <a:endParaRPr lang="en-US" sz="1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6980699" y="77703"/>
        <a:ext cx="2350627" cy="997235"/>
      </dsp:txXfrm>
    </dsp:sp>
    <dsp:sp modelId="{05395788-BB38-4200-8903-5A6CB4041870}">
      <dsp:nvSpPr>
        <dsp:cNvPr id="0" name=""/>
        <dsp:cNvSpPr/>
      </dsp:nvSpPr>
      <dsp:spPr>
        <a:xfrm>
          <a:off x="1798634" y="1885559"/>
          <a:ext cx="997235" cy="99723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297FE-27AC-48B5-B49F-3092B16FB2E1}">
      <dsp:nvSpPr>
        <dsp:cNvPr id="0" name=""/>
        <dsp:cNvSpPr/>
      </dsp:nvSpPr>
      <dsp:spPr>
        <a:xfrm>
          <a:off x="2008054" y="2094979"/>
          <a:ext cx="578396" cy="578396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ABE97C-B726-48E7-88F5-D24F224AF204}">
      <dsp:nvSpPr>
        <dsp:cNvPr id="0" name=""/>
        <dsp:cNvSpPr/>
      </dsp:nvSpPr>
      <dsp:spPr>
        <a:xfrm>
          <a:off x="3009564" y="1885559"/>
          <a:ext cx="2350627" cy="997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Programar, ejecutar y controlar el cumplimiento del SG-SST y procurar su financiación</a:t>
          </a:r>
          <a:endParaRPr lang="en-US" sz="1600" kern="1200" dirty="0"/>
        </a:p>
      </dsp:txBody>
      <dsp:txXfrm>
        <a:off x="3009564" y="1885559"/>
        <a:ext cx="2350627" cy="997235"/>
      </dsp:txXfrm>
    </dsp:sp>
    <dsp:sp modelId="{F02395D0-5E7D-468E-AD15-EB3B2BB58A31}">
      <dsp:nvSpPr>
        <dsp:cNvPr id="0" name=""/>
        <dsp:cNvSpPr/>
      </dsp:nvSpPr>
      <dsp:spPr>
        <a:xfrm>
          <a:off x="5769770" y="1885559"/>
          <a:ext cx="997235" cy="99723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505F3E-89DB-4601-B850-4A9C61D1B6C3}">
      <dsp:nvSpPr>
        <dsp:cNvPr id="0" name=""/>
        <dsp:cNvSpPr/>
      </dsp:nvSpPr>
      <dsp:spPr>
        <a:xfrm>
          <a:off x="5778790" y="1928814"/>
          <a:ext cx="979196" cy="910726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2FA232-9D32-4373-A785-F7B46C136433}">
      <dsp:nvSpPr>
        <dsp:cNvPr id="0" name=""/>
        <dsp:cNvSpPr/>
      </dsp:nvSpPr>
      <dsp:spPr>
        <a:xfrm>
          <a:off x="6980699" y="1885559"/>
          <a:ext cx="2350627" cy="997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Notificar a la ARL AL-EL</a:t>
          </a:r>
          <a:endParaRPr lang="en-US" sz="1600" kern="1200" dirty="0"/>
        </a:p>
      </dsp:txBody>
      <dsp:txXfrm>
        <a:off x="6980699" y="1885559"/>
        <a:ext cx="2350627" cy="997235"/>
      </dsp:txXfrm>
    </dsp:sp>
    <dsp:sp modelId="{2E5D857B-8255-454B-8756-24BA431E9F37}">
      <dsp:nvSpPr>
        <dsp:cNvPr id="0" name=""/>
        <dsp:cNvSpPr/>
      </dsp:nvSpPr>
      <dsp:spPr>
        <a:xfrm>
          <a:off x="1798634" y="3693415"/>
          <a:ext cx="997235" cy="99723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53BE4F-2E8F-4C2B-A585-60166F7E8E8D}">
      <dsp:nvSpPr>
        <dsp:cNvPr id="0" name=""/>
        <dsp:cNvSpPr/>
      </dsp:nvSpPr>
      <dsp:spPr>
        <a:xfrm>
          <a:off x="1957386" y="3843338"/>
          <a:ext cx="679731" cy="697390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1F9F0C-E1CE-4C3A-8DC7-070D71F0198A}">
      <dsp:nvSpPr>
        <dsp:cNvPr id="0" name=""/>
        <dsp:cNvSpPr/>
      </dsp:nvSpPr>
      <dsp:spPr>
        <a:xfrm>
          <a:off x="3009564" y="3693415"/>
          <a:ext cx="2350627" cy="997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Facilitar la capacitación de los trabajadores </a:t>
          </a:r>
          <a:endParaRPr lang="en-US" sz="1600" kern="1200" dirty="0"/>
        </a:p>
      </dsp:txBody>
      <dsp:txXfrm>
        <a:off x="3009564" y="3693415"/>
        <a:ext cx="2350627" cy="997235"/>
      </dsp:txXfrm>
    </dsp:sp>
    <dsp:sp modelId="{5FA5398D-2B09-4265-8397-7B54196FA490}">
      <dsp:nvSpPr>
        <dsp:cNvPr id="0" name=""/>
        <dsp:cNvSpPr/>
      </dsp:nvSpPr>
      <dsp:spPr>
        <a:xfrm>
          <a:off x="5769770" y="3693415"/>
          <a:ext cx="997235" cy="997235"/>
        </a:xfrm>
        <a:prstGeom prst="ellipse">
          <a:avLst/>
        </a:prstGeom>
        <a:blipFill rotWithShape="0">
          <a:blip xmlns:r="http://schemas.openxmlformats.org/officeDocument/2006/relationships" r:embed="rId6"/>
          <a:srcRect/>
          <a:stretch>
            <a:fillRect l="-21000" r="-2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B7CCFF-C1EA-40F5-9196-96607F182E4B}">
      <dsp:nvSpPr>
        <dsp:cNvPr id="0" name=""/>
        <dsp:cNvSpPr/>
      </dsp:nvSpPr>
      <dsp:spPr>
        <a:xfrm>
          <a:off x="5979190" y="3902835"/>
          <a:ext cx="578396" cy="578396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770EAF-6541-4917-B60E-5BAA037239F3}">
      <dsp:nvSpPr>
        <dsp:cNvPr id="0" name=""/>
        <dsp:cNvSpPr/>
      </dsp:nvSpPr>
      <dsp:spPr>
        <a:xfrm>
          <a:off x="6980699" y="3693415"/>
          <a:ext cx="2350627" cy="997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Informar ARL las novedades laborales de sus trabajadores, incluido el nivel de ingreso y sus cambios, las vinculaciones y retiros. </a:t>
          </a:r>
          <a:endParaRPr lang="en-US" sz="1600" kern="1200" dirty="0"/>
        </a:p>
      </dsp:txBody>
      <dsp:txXfrm>
        <a:off x="6980699" y="3693415"/>
        <a:ext cx="2350627" cy="9972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339FD7-5A7C-4087-B641-C8CB8D42D81B}">
      <dsp:nvSpPr>
        <dsp:cNvPr id="0" name=""/>
        <dsp:cNvSpPr/>
      </dsp:nvSpPr>
      <dsp:spPr>
        <a:xfrm>
          <a:off x="1632739" y="77703"/>
          <a:ext cx="997235" cy="99723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8CB102-B4AF-404A-8727-E572F4C387A9}">
      <dsp:nvSpPr>
        <dsp:cNvPr id="0" name=""/>
        <dsp:cNvSpPr/>
      </dsp:nvSpPr>
      <dsp:spPr>
        <a:xfrm>
          <a:off x="1719452" y="293867"/>
          <a:ext cx="823810" cy="564908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20000" b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C408FB-9529-468E-A5F3-D4FBB361C3F1}">
      <dsp:nvSpPr>
        <dsp:cNvPr id="0" name=""/>
        <dsp:cNvSpPr/>
      </dsp:nvSpPr>
      <dsp:spPr>
        <a:xfrm>
          <a:off x="2843668" y="77703"/>
          <a:ext cx="2350627" cy="997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Procurar el cuidado integral de su salud. </a:t>
          </a:r>
          <a:endParaRPr lang="en-US" sz="1600" kern="1200" dirty="0"/>
        </a:p>
      </dsp:txBody>
      <dsp:txXfrm>
        <a:off x="2843668" y="77703"/>
        <a:ext cx="2350627" cy="997235"/>
      </dsp:txXfrm>
    </dsp:sp>
    <dsp:sp modelId="{77EC2916-595D-49F9-B325-589CC4FACB3F}">
      <dsp:nvSpPr>
        <dsp:cNvPr id="0" name=""/>
        <dsp:cNvSpPr/>
      </dsp:nvSpPr>
      <dsp:spPr>
        <a:xfrm>
          <a:off x="5603874" y="77703"/>
          <a:ext cx="997235" cy="99723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2B9771-E3CC-4367-B802-8511E8C9F724}">
      <dsp:nvSpPr>
        <dsp:cNvPr id="0" name=""/>
        <dsp:cNvSpPr/>
      </dsp:nvSpPr>
      <dsp:spPr>
        <a:xfrm>
          <a:off x="5688034" y="237886"/>
          <a:ext cx="828917" cy="676868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72A2F3-E3D8-4BD0-871E-185E60D733B6}">
      <dsp:nvSpPr>
        <dsp:cNvPr id="0" name=""/>
        <dsp:cNvSpPr/>
      </dsp:nvSpPr>
      <dsp:spPr>
        <a:xfrm>
          <a:off x="6752042" y="624826"/>
          <a:ext cx="3014209" cy="997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>
            <a:lnSpc>
              <a:spcPct val="100000"/>
            </a:lnSpc>
            <a:spcBef>
              <a:spcPct val="0"/>
            </a:spcBef>
          </a:pPr>
          <a:r>
            <a:rPr lang="es-E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Cumplir las normas, reglamentos e instrucciones de : </a:t>
          </a:r>
          <a:r>
            <a:rPr lang="es-ES" sz="1600" kern="1200" dirty="0">
              <a:solidFill>
                <a:schemeClr val="accent1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Política De SST</a:t>
          </a:r>
        </a:p>
        <a:p>
          <a:pPr>
            <a:lnSpc>
              <a:spcPct val="100000"/>
            </a:lnSpc>
            <a:spcBef>
              <a:spcPct val="0"/>
            </a:spcBef>
          </a:pPr>
          <a:r>
            <a:rPr lang="es-ES" sz="1600" kern="1200" dirty="0">
              <a:solidFill>
                <a:schemeClr val="accent1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Política De Tabaquismo, Alcohol Y Drogas</a:t>
          </a:r>
        </a:p>
        <a:p>
          <a:pPr>
            <a:lnSpc>
              <a:spcPct val="100000"/>
            </a:lnSpc>
            <a:spcBef>
              <a:spcPct val="0"/>
            </a:spcBef>
          </a:pPr>
          <a:endParaRPr lang="es-ES" sz="1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  <a:p>
          <a:pPr>
            <a:lnSpc>
              <a:spcPct val="100000"/>
            </a:lnSpc>
            <a:spcBef>
              <a:spcPct val="0"/>
            </a:spcBef>
          </a:pPr>
          <a:endParaRPr lang="es-ES" sz="1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6752042" y="624826"/>
        <a:ext cx="3014209" cy="997235"/>
      </dsp:txXfrm>
    </dsp:sp>
    <dsp:sp modelId="{05395788-BB38-4200-8903-5A6CB4041870}">
      <dsp:nvSpPr>
        <dsp:cNvPr id="0" name=""/>
        <dsp:cNvSpPr/>
      </dsp:nvSpPr>
      <dsp:spPr>
        <a:xfrm>
          <a:off x="1632739" y="1885559"/>
          <a:ext cx="997235" cy="99723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297FE-27AC-48B5-B49F-3092B16FB2E1}">
      <dsp:nvSpPr>
        <dsp:cNvPr id="0" name=""/>
        <dsp:cNvSpPr/>
      </dsp:nvSpPr>
      <dsp:spPr>
        <a:xfrm>
          <a:off x="1842158" y="2094979"/>
          <a:ext cx="578396" cy="578396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ABE97C-B726-48E7-88F5-D24F224AF204}">
      <dsp:nvSpPr>
        <dsp:cNvPr id="0" name=""/>
        <dsp:cNvSpPr/>
      </dsp:nvSpPr>
      <dsp:spPr>
        <a:xfrm>
          <a:off x="2843668" y="1885559"/>
          <a:ext cx="2350627" cy="997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Participar en la prevención de los riesgos laborales 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2843668" y="1885559"/>
        <a:ext cx="2350627" cy="997235"/>
      </dsp:txXfrm>
    </dsp:sp>
    <dsp:sp modelId="{F02395D0-5E7D-468E-AD15-EB3B2BB58A31}">
      <dsp:nvSpPr>
        <dsp:cNvPr id="0" name=""/>
        <dsp:cNvSpPr/>
      </dsp:nvSpPr>
      <dsp:spPr>
        <a:xfrm>
          <a:off x="5603874" y="1885559"/>
          <a:ext cx="997235" cy="99723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505F3E-89DB-4601-B850-4A9C61D1B6C3}">
      <dsp:nvSpPr>
        <dsp:cNvPr id="0" name=""/>
        <dsp:cNvSpPr/>
      </dsp:nvSpPr>
      <dsp:spPr>
        <a:xfrm>
          <a:off x="5612894" y="1928814"/>
          <a:ext cx="979196" cy="910726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2FA232-9D32-4373-A785-F7B46C136433}">
      <dsp:nvSpPr>
        <dsp:cNvPr id="0" name=""/>
        <dsp:cNvSpPr/>
      </dsp:nvSpPr>
      <dsp:spPr>
        <a:xfrm>
          <a:off x="6814804" y="1885559"/>
          <a:ext cx="2350627" cy="997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No revelar información de la empresa a terceros y hacer uso de la misma solo para la labor contratada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6814804" y="1885559"/>
        <a:ext cx="2350627" cy="997235"/>
      </dsp:txXfrm>
    </dsp:sp>
    <dsp:sp modelId="{2E5D857B-8255-454B-8756-24BA431E9F37}">
      <dsp:nvSpPr>
        <dsp:cNvPr id="0" name=""/>
        <dsp:cNvSpPr/>
      </dsp:nvSpPr>
      <dsp:spPr>
        <a:xfrm>
          <a:off x="1632739" y="3693415"/>
          <a:ext cx="997235" cy="99723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53BE4F-2E8F-4C2B-A585-60166F7E8E8D}">
      <dsp:nvSpPr>
        <dsp:cNvPr id="0" name=""/>
        <dsp:cNvSpPr/>
      </dsp:nvSpPr>
      <dsp:spPr>
        <a:xfrm>
          <a:off x="1791491" y="3843338"/>
          <a:ext cx="679731" cy="697390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l="-41000" r="-4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1F9F0C-E1CE-4C3A-8DC7-070D71F0198A}">
      <dsp:nvSpPr>
        <dsp:cNvPr id="0" name=""/>
        <dsp:cNvSpPr/>
      </dsp:nvSpPr>
      <dsp:spPr>
        <a:xfrm>
          <a:off x="2843668" y="3693415"/>
          <a:ext cx="2350627" cy="997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Dar cumplimiento  a las normas establecidas por la empresa: Horarios , funciones del cargo y todos los lineamientos en cuanto a SST.</a:t>
          </a:r>
          <a:endParaRPr lang="en-US" sz="1400" kern="1200" dirty="0"/>
        </a:p>
      </dsp:txBody>
      <dsp:txXfrm>
        <a:off x="2843668" y="3693415"/>
        <a:ext cx="2350627" cy="99723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C55ACE-AD89-4076-8DE3-972CF289DFC5}">
      <dsp:nvSpPr>
        <dsp:cNvPr id="0" name=""/>
        <dsp:cNvSpPr/>
      </dsp:nvSpPr>
      <dsp:spPr>
        <a:xfrm>
          <a:off x="2945816" y="1268710"/>
          <a:ext cx="3160645" cy="3160645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4000" b="1" kern="1200" dirty="0"/>
            <a:t>Funciones del COPASST </a:t>
          </a:r>
        </a:p>
      </dsp:txBody>
      <dsp:txXfrm>
        <a:off x="3408682" y="1731576"/>
        <a:ext cx="2234913" cy="2234913"/>
      </dsp:txXfrm>
    </dsp:sp>
    <dsp:sp modelId="{F4836EE5-1B54-460B-B78E-3148B0FF6ACD}">
      <dsp:nvSpPr>
        <dsp:cNvPr id="0" name=""/>
        <dsp:cNvSpPr/>
      </dsp:nvSpPr>
      <dsp:spPr>
        <a:xfrm>
          <a:off x="3735977" y="564"/>
          <a:ext cx="1580322" cy="1580322"/>
        </a:xfrm>
        <a:prstGeom prst="ellipse">
          <a:avLst/>
        </a:prstGeom>
        <a:solidFill>
          <a:schemeClr val="accent5">
            <a:alpha val="50000"/>
            <a:hueOff val="-919168"/>
            <a:satOff val="-1278"/>
            <a:lumOff val="-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/>
            <a:t>Realizar inspecciones a los puestos de trabajo </a:t>
          </a:r>
        </a:p>
      </dsp:txBody>
      <dsp:txXfrm>
        <a:off x="3967410" y="231997"/>
        <a:ext cx="1117456" cy="1117456"/>
      </dsp:txXfrm>
    </dsp:sp>
    <dsp:sp modelId="{71EA84EA-01A0-4BE1-9DA0-B050E68FC326}">
      <dsp:nvSpPr>
        <dsp:cNvPr id="0" name=""/>
        <dsp:cNvSpPr/>
      </dsp:nvSpPr>
      <dsp:spPr>
        <a:xfrm>
          <a:off x="5191420" y="603428"/>
          <a:ext cx="1580322" cy="1580322"/>
        </a:xfrm>
        <a:prstGeom prst="ellipse">
          <a:avLst/>
        </a:prstGeom>
        <a:solidFill>
          <a:schemeClr val="accent5">
            <a:alpha val="50000"/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b="1" kern="1200" dirty="0"/>
            <a:t>Proponer y participar en actividades de Capacitación. </a:t>
          </a:r>
        </a:p>
      </dsp:txBody>
      <dsp:txXfrm>
        <a:off x="5422853" y="834861"/>
        <a:ext cx="1117456" cy="1117456"/>
      </dsp:txXfrm>
    </dsp:sp>
    <dsp:sp modelId="{FF4A784C-8AA7-475E-9FE3-6E28A050AC3D}">
      <dsp:nvSpPr>
        <dsp:cNvPr id="0" name=""/>
        <dsp:cNvSpPr/>
      </dsp:nvSpPr>
      <dsp:spPr>
        <a:xfrm>
          <a:off x="5794284" y="2058871"/>
          <a:ext cx="1580322" cy="1580322"/>
        </a:xfrm>
        <a:prstGeom prst="ellipse">
          <a:avLst/>
        </a:prstGeom>
        <a:solidFill>
          <a:schemeClr val="accent5">
            <a:alpha val="50000"/>
            <a:hueOff val="-2757505"/>
            <a:satOff val="-3835"/>
            <a:lumOff val="-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b="1" kern="1200" dirty="0"/>
            <a:t>Participar en la investigación de AT y EL </a:t>
          </a:r>
        </a:p>
      </dsp:txBody>
      <dsp:txXfrm>
        <a:off x="6025717" y="2290304"/>
        <a:ext cx="1117456" cy="1117456"/>
      </dsp:txXfrm>
    </dsp:sp>
    <dsp:sp modelId="{6413ED60-5644-4D1C-99F3-66B2092CFE0F}">
      <dsp:nvSpPr>
        <dsp:cNvPr id="0" name=""/>
        <dsp:cNvSpPr/>
      </dsp:nvSpPr>
      <dsp:spPr>
        <a:xfrm>
          <a:off x="5191420" y="3514314"/>
          <a:ext cx="1580322" cy="1580322"/>
        </a:xfrm>
        <a:prstGeom prst="ellipse">
          <a:avLst/>
        </a:prstGeom>
        <a:solidFill>
          <a:schemeClr val="accent5">
            <a:alpha val="50000"/>
            <a:hueOff val="-3676673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b="1" kern="1200" dirty="0"/>
            <a:t>Vigilar el desarrollo de las actividades de SST </a:t>
          </a:r>
        </a:p>
      </dsp:txBody>
      <dsp:txXfrm>
        <a:off x="5422853" y="3745747"/>
        <a:ext cx="1117456" cy="1117456"/>
      </dsp:txXfrm>
    </dsp:sp>
    <dsp:sp modelId="{28FB167A-AB2B-48FF-8A20-E6660EB533CC}">
      <dsp:nvSpPr>
        <dsp:cNvPr id="0" name=""/>
        <dsp:cNvSpPr/>
      </dsp:nvSpPr>
      <dsp:spPr>
        <a:xfrm>
          <a:off x="3735977" y="4117178"/>
          <a:ext cx="1580322" cy="1580322"/>
        </a:xfrm>
        <a:prstGeom prst="ellipse">
          <a:avLst/>
        </a:prstGeom>
        <a:solidFill>
          <a:schemeClr val="accent5">
            <a:alpha val="50000"/>
            <a:hueOff val="-4595841"/>
            <a:satOff val="-6392"/>
            <a:lumOff val="-2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b="1" kern="1200" dirty="0"/>
            <a:t>Estudiar y considerar las sugerencias que presenten los trabajadores en SST </a:t>
          </a:r>
        </a:p>
      </dsp:txBody>
      <dsp:txXfrm>
        <a:off x="3967410" y="4348611"/>
        <a:ext cx="1117456" cy="1117456"/>
      </dsp:txXfrm>
    </dsp:sp>
    <dsp:sp modelId="{EF9ABFFD-8A5D-4156-8E2B-A5E1C6E487A5}">
      <dsp:nvSpPr>
        <dsp:cNvPr id="0" name=""/>
        <dsp:cNvSpPr/>
      </dsp:nvSpPr>
      <dsp:spPr>
        <a:xfrm>
          <a:off x="2280534" y="3514314"/>
          <a:ext cx="1580322" cy="1580322"/>
        </a:xfrm>
        <a:prstGeom prst="ellipse">
          <a:avLst/>
        </a:prstGeom>
        <a:solidFill>
          <a:schemeClr val="accent5">
            <a:alpha val="50000"/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b="1" kern="1200" dirty="0"/>
            <a:t>Participar en las actividades de prevención y protección. </a:t>
          </a:r>
        </a:p>
      </dsp:txBody>
      <dsp:txXfrm>
        <a:off x="2511967" y="3745747"/>
        <a:ext cx="1117456" cy="1117456"/>
      </dsp:txXfrm>
    </dsp:sp>
    <dsp:sp modelId="{D5974301-E993-4B1F-81E6-540F8BC8EB3E}">
      <dsp:nvSpPr>
        <dsp:cNvPr id="0" name=""/>
        <dsp:cNvSpPr/>
      </dsp:nvSpPr>
      <dsp:spPr>
        <a:xfrm>
          <a:off x="1677670" y="2058871"/>
          <a:ext cx="1580322" cy="1580322"/>
        </a:xfrm>
        <a:prstGeom prst="ellipse">
          <a:avLst/>
        </a:prstGeom>
        <a:solidFill>
          <a:schemeClr val="accent5">
            <a:alpha val="50000"/>
            <a:hueOff val="-6434177"/>
            <a:satOff val="-8949"/>
            <a:lumOff val="-3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b="1" kern="1200" dirty="0"/>
            <a:t>Actuar como instrumento de vigilancia del SG-SST </a:t>
          </a:r>
        </a:p>
      </dsp:txBody>
      <dsp:txXfrm>
        <a:off x="1909103" y="2290304"/>
        <a:ext cx="1117456" cy="1117456"/>
      </dsp:txXfrm>
    </dsp:sp>
    <dsp:sp modelId="{5550B5B0-6CD0-44CF-9AAA-EBD45C84777D}">
      <dsp:nvSpPr>
        <dsp:cNvPr id="0" name=""/>
        <dsp:cNvSpPr/>
      </dsp:nvSpPr>
      <dsp:spPr>
        <a:xfrm>
          <a:off x="2280534" y="603428"/>
          <a:ext cx="1580322" cy="1580322"/>
        </a:xfrm>
        <a:prstGeom prst="ellipse">
          <a:avLst/>
        </a:prstGeom>
        <a:solidFill>
          <a:schemeClr val="accent5">
            <a:alpha val="50000"/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b="1" kern="1200" dirty="0"/>
            <a:t>Emitir recomendación para el mejoramiento del SG-SST </a:t>
          </a:r>
        </a:p>
      </dsp:txBody>
      <dsp:txXfrm>
        <a:off x="2511967" y="834861"/>
        <a:ext cx="1117456" cy="111745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C55ACE-AD89-4076-8DE3-972CF289DFC5}">
      <dsp:nvSpPr>
        <dsp:cNvPr id="0" name=""/>
        <dsp:cNvSpPr/>
      </dsp:nvSpPr>
      <dsp:spPr>
        <a:xfrm>
          <a:off x="3397969" y="1422300"/>
          <a:ext cx="3543274" cy="3543274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900" b="1" kern="1200" dirty="0"/>
            <a:t>FUNCIONES </a:t>
          </a:r>
        </a:p>
      </dsp:txBody>
      <dsp:txXfrm>
        <a:off x="3916869" y="1941200"/>
        <a:ext cx="2505474" cy="2505474"/>
      </dsp:txXfrm>
    </dsp:sp>
    <dsp:sp modelId="{F4836EE5-1B54-460B-B78E-3148B0FF6ACD}">
      <dsp:nvSpPr>
        <dsp:cNvPr id="0" name=""/>
        <dsp:cNvSpPr/>
      </dsp:nvSpPr>
      <dsp:spPr>
        <a:xfrm>
          <a:off x="4283787" y="632"/>
          <a:ext cx="1771637" cy="1771637"/>
        </a:xfrm>
        <a:prstGeom prst="ellipse">
          <a:avLst/>
        </a:prstGeom>
        <a:solidFill>
          <a:schemeClr val="accent4">
            <a:alpha val="50000"/>
            <a:hueOff val="1299462"/>
            <a:satOff val="-5996"/>
            <a:lumOff val="2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kern="1200" dirty="0"/>
            <a:t>Recibir y dar trámite a quejas y pruebas  de situaciones que puedan constituir acoso laboral.</a:t>
          </a:r>
          <a:endParaRPr lang="es-CO" sz="1200" b="0" kern="1200" dirty="0"/>
        </a:p>
      </dsp:txBody>
      <dsp:txXfrm>
        <a:off x="4543237" y="260082"/>
        <a:ext cx="1252737" cy="1252737"/>
      </dsp:txXfrm>
    </dsp:sp>
    <dsp:sp modelId="{71EA84EA-01A0-4BE1-9DA0-B050E68FC326}">
      <dsp:nvSpPr>
        <dsp:cNvPr id="0" name=""/>
        <dsp:cNvSpPr/>
      </dsp:nvSpPr>
      <dsp:spPr>
        <a:xfrm>
          <a:off x="5915427" y="676479"/>
          <a:ext cx="1771637" cy="1771637"/>
        </a:xfrm>
        <a:prstGeom prst="ellipse">
          <a:avLst/>
        </a:prstGeom>
        <a:solidFill>
          <a:schemeClr val="accent4">
            <a:alpha val="50000"/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900" b="1" kern="1200" dirty="0"/>
            <a:t>Examinar los casos de queja o reclamo, que pudieran tipificar conductas de acoso</a:t>
          </a:r>
        </a:p>
      </dsp:txBody>
      <dsp:txXfrm>
        <a:off x="6174877" y="935929"/>
        <a:ext cx="1252737" cy="1252737"/>
      </dsp:txXfrm>
    </dsp:sp>
    <dsp:sp modelId="{6413ED60-5644-4D1C-99F3-66B2092CFE0F}">
      <dsp:nvSpPr>
        <dsp:cNvPr id="0" name=""/>
        <dsp:cNvSpPr/>
      </dsp:nvSpPr>
      <dsp:spPr>
        <a:xfrm>
          <a:off x="6591274" y="2308118"/>
          <a:ext cx="1771637" cy="1771637"/>
        </a:xfrm>
        <a:prstGeom prst="ellipse">
          <a:avLst/>
        </a:prstGeom>
        <a:solidFill>
          <a:schemeClr val="accent4">
            <a:alpha val="50000"/>
            <a:hueOff val="3898385"/>
            <a:satOff val="-17988"/>
            <a:lumOff val="6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0" i="0" kern="1200" dirty="0"/>
            <a:t>Escuchar a las partes involucradas de manera individual sobre los hechos que dieron lugar a la queja.</a:t>
          </a:r>
          <a:endParaRPr lang="es-CO" sz="900" b="1" kern="1200" dirty="0"/>
        </a:p>
      </dsp:txBody>
      <dsp:txXfrm>
        <a:off x="6850724" y="2567568"/>
        <a:ext cx="1252737" cy="1252737"/>
      </dsp:txXfrm>
    </dsp:sp>
    <dsp:sp modelId="{28FB167A-AB2B-48FF-8A20-E6660EB533CC}">
      <dsp:nvSpPr>
        <dsp:cNvPr id="0" name=""/>
        <dsp:cNvSpPr/>
      </dsp:nvSpPr>
      <dsp:spPr>
        <a:xfrm>
          <a:off x="5915427" y="3939758"/>
          <a:ext cx="1771637" cy="1771637"/>
        </a:xfrm>
        <a:prstGeom prst="ellipse">
          <a:avLst/>
        </a:prstGeom>
        <a:solidFill>
          <a:schemeClr val="accent4">
            <a:alpha val="50000"/>
            <a:hueOff val="5197847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dirty="0"/>
            <a:t>Adelantar reuniones de diálogo entre las partes involucradas, promoviendo compromisos para llegar a una solución efectiva</a:t>
          </a:r>
          <a:endParaRPr lang="es-CO" sz="900" b="1" kern="1200" dirty="0"/>
        </a:p>
      </dsp:txBody>
      <dsp:txXfrm>
        <a:off x="6174877" y="4199208"/>
        <a:ext cx="1252737" cy="1252737"/>
      </dsp:txXfrm>
    </dsp:sp>
    <dsp:sp modelId="{EF9ABFFD-8A5D-4156-8E2B-A5E1C6E487A5}">
      <dsp:nvSpPr>
        <dsp:cNvPr id="0" name=""/>
        <dsp:cNvSpPr/>
      </dsp:nvSpPr>
      <dsp:spPr>
        <a:xfrm>
          <a:off x="4395460" y="4616237"/>
          <a:ext cx="1771637" cy="1771637"/>
        </a:xfrm>
        <a:prstGeom prst="ellipse">
          <a:avLst/>
        </a:prstGeom>
        <a:solidFill>
          <a:schemeClr val="accent4">
            <a:alpha val="50000"/>
            <a:hueOff val="6497308"/>
            <a:satOff val="-29980"/>
            <a:lumOff val="11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b="0" i="0" kern="1200" dirty="0"/>
            <a:t>Formular un plan de mejora concertado entre las partes de forma confidencial.</a:t>
          </a:r>
          <a:endParaRPr lang="es-CO" sz="1000" b="1" kern="1200" dirty="0"/>
        </a:p>
      </dsp:txBody>
      <dsp:txXfrm>
        <a:off x="4654910" y="4875687"/>
        <a:ext cx="1252737" cy="1252737"/>
      </dsp:txXfrm>
    </dsp:sp>
    <dsp:sp modelId="{D5974301-E993-4B1F-81E6-540F8BC8EB3E}">
      <dsp:nvSpPr>
        <dsp:cNvPr id="0" name=""/>
        <dsp:cNvSpPr/>
      </dsp:nvSpPr>
      <dsp:spPr>
        <a:xfrm>
          <a:off x="2652148" y="3939758"/>
          <a:ext cx="1771637" cy="1771637"/>
        </a:xfrm>
        <a:prstGeom prst="ellipse">
          <a:avLst/>
        </a:prstGeom>
        <a:solidFill>
          <a:schemeClr val="accent4">
            <a:alpha val="50000"/>
            <a:hueOff val="7796770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dirty="0"/>
            <a:t>Hacer seguimiento a los compromisos adquiridos por las partes, verificando su cumplimiento.</a:t>
          </a:r>
          <a:endParaRPr lang="es-CO" sz="900" b="1" kern="1200" dirty="0"/>
        </a:p>
      </dsp:txBody>
      <dsp:txXfrm>
        <a:off x="2911598" y="4199208"/>
        <a:ext cx="1252737" cy="1252737"/>
      </dsp:txXfrm>
    </dsp:sp>
    <dsp:sp modelId="{5550B5B0-6CD0-44CF-9AAA-EBD45C84777D}">
      <dsp:nvSpPr>
        <dsp:cNvPr id="0" name=""/>
        <dsp:cNvSpPr/>
      </dsp:nvSpPr>
      <dsp:spPr>
        <a:xfrm>
          <a:off x="1976301" y="2308118"/>
          <a:ext cx="1771637" cy="1771637"/>
        </a:xfrm>
        <a:prstGeom prst="ellipse">
          <a:avLst/>
        </a:prstGeom>
        <a:solidFill>
          <a:schemeClr val="accent4">
            <a:alpha val="50000"/>
            <a:hueOff val="9096231"/>
            <a:satOff val="-41972"/>
            <a:lumOff val="15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dirty="0"/>
            <a:t>Si no hay acuerdo, el Comité informará a la alta dirección de la empresa, cerrará el caso y el trabajador puede presentar la queja ante el inspector de trabajo o demandar ante el juez competente.</a:t>
          </a:r>
          <a:endParaRPr lang="es-CO" sz="900" b="1" kern="1200" dirty="0"/>
        </a:p>
      </dsp:txBody>
      <dsp:txXfrm>
        <a:off x="2235751" y="2567568"/>
        <a:ext cx="1252737" cy="1252737"/>
      </dsp:txXfrm>
    </dsp:sp>
    <dsp:sp modelId="{5A3A4E88-7DAE-4FEC-8040-33632D7A69BD}">
      <dsp:nvSpPr>
        <dsp:cNvPr id="0" name=""/>
        <dsp:cNvSpPr/>
      </dsp:nvSpPr>
      <dsp:spPr>
        <a:xfrm>
          <a:off x="2652148" y="676479"/>
          <a:ext cx="1771637" cy="1771637"/>
        </a:xfrm>
        <a:prstGeom prst="ellipse">
          <a:avLst/>
        </a:prstGeom>
        <a:solidFill>
          <a:schemeClr val="accent4">
            <a:alpha val="50000"/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dirty="0"/>
            <a:t>Presentar recomendaciones para el desarrollo de medidas preventivas y correctivas del acoso laboral,  y el informe anual de resultados y los  </a:t>
          </a:r>
          <a:r>
            <a:rPr lang="es-CO" sz="900" b="1" kern="1200" dirty="0"/>
            <a:t>requeridos por los organismos de control</a:t>
          </a:r>
        </a:p>
      </dsp:txBody>
      <dsp:txXfrm>
        <a:off x="2911598" y="935929"/>
        <a:ext cx="1252737" cy="125273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9A6A20-9B39-415F-95F7-ACF8F3A9BE19}">
      <dsp:nvSpPr>
        <dsp:cNvPr id="0" name=""/>
        <dsp:cNvSpPr/>
      </dsp:nvSpPr>
      <dsp:spPr>
        <a:xfrm>
          <a:off x="0" y="203627"/>
          <a:ext cx="5736558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b="1" kern="1200"/>
            <a:t>ANTES</a:t>
          </a:r>
          <a:endParaRPr lang="en-US" sz="1900" kern="1200"/>
        </a:p>
      </dsp:txBody>
      <dsp:txXfrm>
        <a:off x="22246" y="225873"/>
        <a:ext cx="5692066" cy="411223"/>
      </dsp:txXfrm>
    </dsp:sp>
    <dsp:sp modelId="{BAB707AF-840B-4FFD-8291-EA6B76FD8B1E}">
      <dsp:nvSpPr>
        <dsp:cNvPr id="0" name=""/>
        <dsp:cNvSpPr/>
      </dsp:nvSpPr>
      <dsp:spPr>
        <a:xfrm>
          <a:off x="0" y="659342"/>
          <a:ext cx="5736558" cy="2674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136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O" sz="1500" kern="1200" dirty="0"/>
            <a:t>Identifique los puntos de encuentro de la sede en la que se encuentra área administrativa o tienda dentro del  centro comercial</a:t>
          </a:r>
          <a:r>
            <a:rPr lang="es-CO" sz="1500" kern="1200" dirty="0" smtClean="0"/>
            <a:t>. 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O" sz="1500" kern="1200" dirty="0"/>
            <a:t>Infórmese de las señales de alarma (sensores, sirenas, pitos, bocinas)de su sede. 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O" sz="1500" kern="1200"/>
            <a:t>Pregunte a SST como identificar a los brigadistas de la sede. 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O" sz="1500" kern="1200"/>
            <a:t>Identifique las rutas de evacuación señalizadas y equipos de emergencia.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O" sz="1500" kern="1200"/>
            <a:t>Sea proactivo, siempre piense que hará en caso de emergencia.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500" kern="1200"/>
            <a:t>Informe de manera inmediata cualquier situación de alarma que detecte. 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CO" sz="1500" kern="1200"/>
            <a:t>Informe sus datos personales al líder de evacuación de su sede. </a:t>
          </a:r>
          <a:endParaRPr lang="en-US" sz="1500" kern="1200"/>
        </a:p>
      </dsp:txBody>
      <dsp:txXfrm>
        <a:off x="0" y="659342"/>
        <a:ext cx="5736558" cy="2674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5599" cy="734486"/>
          </a:xfrm>
          <a:prstGeom prst="rect">
            <a:avLst/>
          </a:prstGeom>
        </p:spPr>
        <p:txBody>
          <a:bodyPr vert="horz" lIns="93753" tIns="46877" rIns="93753" bIns="4687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797377" y="0"/>
            <a:ext cx="4435599" cy="734486"/>
          </a:xfrm>
          <a:prstGeom prst="rect">
            <a:avLst/>
          </a:prstGeom>
        </p:spPr>
        <p:txBody>
          <a:bodyPr vert="horz" lIns="93753" tIns="46877" rIns="93753" bIns="46877" rtlCol="0"/>
          <a:lstStyle>
            <a:lvl1pPr algn="r">
              <a:defRPr sz="1200"/>
            </a:lvl1pPr>
          </a:lstStyle>
          <a:p>
            <a:fld id="{D8B62422-42EA-4A08-9829-4E04630261D8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831975"/>
            <a:ext cx="8796337" cy="49482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53" tIns="46877" rIns="93753" bIns="46877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1022971" y="7056250"/>
            <a:ext cx="8188672" cy="5773739"/>
          </a:xfrm>
          <a:prstGeom prst="rect">
            <a:avLst/>
          </a:prstGeom>
        </p:spPr>
        <p:txBody>
          <a:bodyPr vert="horz" lIns="93753" tIns="46877" rIns="93753" bIns="46877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3927664"/>
            <a:ext cx="4435599" cy="734486"/>
          </a:xfrm>
          <a:prstGeom prst="rect">
            <a:avLst/>
          </a:prstGeom>
        </p:spPr>
        <p:txBody>
          <a:bodyPr vert="horz" lIns="93753" tIns="46877" rIns="93753" bIns="4687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797377" y="13927664"/>
            <a:ext cx="4435599" cy="734486"/>
          </a:xfrm>
          <a:prstGeom prst="rect">
            <a:avLst/>
          </a:prstGeom>
        </p:spPr>
        <p:txBody>
          <a:bodyPr vert="horz" lIns="93753" tIns="46877" rIns="93753" bIns="46877" rtlCol="0" anchor="b"/>
          <a:lstStyle>
            <a:lvl1pPr algn="r">
              <a:defRPr sz="1200"/>
            </a:lvl1pPr>
          </a:lstStyle>
          <a:p>
            <a:fld id="{45C367CD-4551-451C-8C4B-1603AA4F029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71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367CD-4551-451C-8C4B-1603AA4F02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31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CEAF-C777-463D-9EFF-F22B39338C30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48C06-1A7D-4568-B24E-44A77B5DDD27}" type="slidenum">
              <a:rPr lang="en-US" smtClean="0"/>
              <a:t>‹Nº›</a:t>
            </a:fld>
            <a:endParaRPr lang="en-US"/>
          </a:p>
        </p:txBody>
      </p:sp>
      <p:pic>
        <p:nvPicPr>
          <p:cNvPr id="7" name="Imag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1426"/>
          <a:stretch/>
        </p:blipFill>
        <p:spPr>
          <a:xfrm>
            <a:off x="11574183" y="6293101"/>
            <a:ext cx="609653" cy="564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8358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CEAF-C777-463D-9EFF-F22B39338C30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48C06-1A7D-4568-B24E-44A77B5DDD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2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CEAF-C777-463D-9EFF-F22B39338C30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48C06-1A7D-4568-B24E-44A77B5DDD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55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CEAF-C777-463D-9EFF-F22B39338C30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48C06-1A7D-4568-B24E-44A77B5DDD27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bk object 22"/>
          <p:cNvSpPr/>
          <p:nvPr userDrawn="1"/>
        </p:nvSpPr>
        <p:spPr>
          <a:xfrm>
            <a:off x="323088" y="0"/>
            <a:ext cx="167640" cy="914400"/>
          </a:xfrm>
          <a:custGeom>
            <a:avLst/>
            <a:gdLst/>
            <a:ahLst/>
            <a:cxnLst/>
            <a:rect l="l" t="t" r="r" b="b"/>
            <a:pathLst>
              <a:path w="167640" h="6858000">
                <a:moveTo>
                  <a:pt x="0" y="6858000"/>
                </a:moveTo>
                <a:lnTo>
                  <a:pt x="167640" y="6858000"/>
                </a:lnTo>
                <a:lnTo>
                  <a:pt x="16764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49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bk object 24"/>
          <p:cNvSpPr/>
          <p:nvPr userDrawn="1"/>
        </p:nvSpPr>
        <p:spPr>
          <a:xfrm>
            <a:off x="673608" y="0"/>
            <a:ext cx="167640" cy="914400"/>
          </a:xfrm>
          <a:custGeom>
            <a:avLst/>
            <a:gdLst/>
            <a:ahLst/>
            <a:cxnLst/>
            <a:rect l="l" t="t" r="r" b="b"/>
            <a:pathLst>
              <a:path w="167640" h="6858000">
                <a:moveTo>
                  <a:pt x="0" y="6858000"/>
                </a:moveTo>
                <a:lnTo>
                  <a:pt x="167639" y="6858000"/>
                </a:lnTo>
                <a:lnTo>
                  <a:pt x="16763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Titre 1"/>
          <p:cNvSpPr txBox="1">
            <a:spLocks/>
          </p:cNvSpPr>
          <p:nvPr userDrawn="1"/>
        </p:nvSpPr>
        <p:spPr>
          <a:xfrm>
            <a:off x="1043509" y="200161"/>
            <a:ext cx="4995269" cy="58936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800">
              <a:latin typeface="Univers LT Std 47 Cn Lt" panose="020B0406020202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810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k object 22"/>
          <p:cNvSpPr/>
          <p:nvPr/>
        </p:nvSpPr>
        <p:spPr>
          <a:xfrm>
            <a:off x="323088" y="0"/>
            <a:ext cx="167640" cy="914400"/>
          </a:xfrm>
          <a:custGeom>
            <a:avLst/>
            <a:gdLst/>
            <a:ahLst/>
            <a:cxnLst/>
            <a:rect l="l" t="t" r="r" b="b"/>
            <a:pathLst>
              <a:path w="167640" h="6858000">
                <a:moveTo>
                  <a:pt x="0" y="6858000"/>
                </a:moveTo>
                <a:lnTo>
                  <a:pt x="167640" y="6858000"/>
                </a:lnTo>
                <a:lnTo>
                  <a:pt x="16764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49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323088" y="0"/>
            <a:ext cx="167640" cy="915750"/>
          </a:xfrm>
          <a:custGeom>
            <a:avLst/>
            <a:gdLst/>
            <a:ahLst/>
            <a:cxnLst/>
            <a:rect l="l" t="t" r="r" b="b"/>
            <a:pathLst>
              <a:path w="167640" h="6858000">
                <a:moveTo>
                  <a:pt x="0" y="6858000"/>
                </a:moveTo>
                <a:lnTo>
                  <a:pt x="167640" y="6858000"/>
                </a:lnTo>
                <a:lnTo>
                  <a:pt x="16764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12192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673608" y="0"/>
            <a:ext cx="167640" cy="914400"/>
          </a:xfrm>
          <a:custGeom>
            <a:avLst/>
            <a:gdLst/>
            <a:ahLst/>
            <a:cxnLst/>
            <a:rect l="l" t="t" r="r" b="b"/>
            <a:pathLst>
              <a:path w="167640" h="6858000">
                <a:moveTo>
                  <a:pt x="0" y="6858000"/>
                </a:moveTo>
                <a:lnTo>
                  <a:pt x="167639" y="6858000"/>
                </a:lnTo>
                <a:lnTo>
                  <a:pt x="16763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bk object 25"/>
          <p:cNvSpPr/>
          <p:nvPr/>
        </p:nvSpPr>
        <p:spPr>
          <a:xfrm>
            <a:off x="673608" y="0"/>
            <a:ext cx="167640" cy="915750"/>
          </a:xfrm>
          <a:custGeom>
            <a:avLst/>
            <a:gdLst/>
            <a:ahLst/>
            <a:cxnLst/>
            <a:rect l="l" t="t" r="r" b="b"/>
            <a:pathLst>
              <a:path w="167640" h="6858000">
                <a:moveTo>
                  <a:pt x="0" y="6858000"/>
                </a:moveTo>
                <a:lnTo>
                  <a:pt x="167639" y="6858000"/>
                </a:lnTo>
                <a:lnTo>
                  <a:pt x="16763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tx1"/>
                </a:solidFill>
                <a:latin typeface="Gill Sans Ultra Bold Condensed"/>
                <a:cs typeface="Gill Sans Ultra Bold Condense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29421" y="1550034"/>
            <a:ext cx="3411854" cy="417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6" name="Imag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1426"/>
          <a:stretch/>
        </p:blipFill>
        <p:spPr>
          <a:xfrm>
            <a:off x="11574183" y="6293101"/>
            <a:ext cx="609653" cy="564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38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CEAF-C777-463D-9EFF-F22B39338C30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48C06-1A7D-4568-B24E-44A77B5DDD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95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CEAF-C777-463D-9EFF-F22B39338C30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48C06-1A7D-4568-B24E-44A77B5DDD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693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CEAF-C777-463D-9EFF-F22B39338C30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48C06-1A7D-4568-B24E-44A77B5DDD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28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CEAF-C777-463D-9EFF-F22B39338C30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48C06-1A7D-4568-B24E-44A77B5DDD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43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CEAF-C777-463D-9EFF-F22B39338C30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48C06-1A7D-4568-B24E-44A77B5DDD27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bk object 22"/>
          <p:cNvSpPr/>
          <p:nvPr userDrawn="1"/>
        </p:nvSpPr>
        <p:spPr>
          <a:xfrm>
            <a:off x="323088" y="0"/>
            <a:ext cx="167640" cy="914400"/>
          </a:xfrm>
          <a:custGeom>
            <a:avLst/>
            <a:gdLst/>
            <a:ahLst/>
            <a:cxnLst/>
            <a:rect l="l" t="t" r="r" b="b"/>
            <a:pathLst>
              <a:path w="167640" h="6858000">
                <a:moveTo>
                  <a:pt x="0" y="6858000"/>
                </a:moveTo>
                <a:lnTo>
                  <a:pt x="167640" y="6858000"/>
                </a:lnTo>
                <a:lnTo>
                  <a:pt x="16764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49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bk object 24"/>
          <p:cNvSpPr/>
          <p:nvPr userDrawn="1"/>
        </p:nvSpPr>
        <p:spPr>
          <a:xfrm>
            <a:off x="673608" y="0"/>
            <a:ext cx="167640" cy="914400"/>
          </a:xfrm>
          <a:custGeom>
            <a:avLst/>
            <a:gdLst/>
            <a:ahLst/>
            <a:cxnLst/>
            <a:rect l="l" t="t" r="r" b="b"/>
            <a:pathLst>
              <a:path w="167640" h="6858000">
                <a:moveTo>
                  <a:pt x="0" y="6858000"/>
                </a:moveTo>
                <a:lnTo>
                  <a:pt x="167639" y="6858000"/>
                </a:lnTo>
                <a:lnTo>
                  <a:pt x="16763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35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CEAF-C777-463D-9EFF-F22B39338C30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48C06-1A7D-4568-B24E-44A77B5DDD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19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CEAF-C777-463D-9EFF-F22B39338C30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48C06-1A7D-4568-B24E-44A77B5DDD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6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CEAF-C777-463D-9EFF-F22B39338C30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48C06-1A7D-4568-B24E-44A77B5DDD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93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BCEAF-C777-463D-9EFF-F22B39338C30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48C06-1A7D-4568-B24E-44A77B5DDD27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bk object 22"/>
          <p:cNvSpPr/>
          <p:nvPr userDrawn="1"/>
        </p:nvSpPr>
        <p:spPr>
          <a:xfrm>
            <a:off x="323088" y="0"/>
            <a:ext cx="167640" cy="914400"/>
          </a:xfrm>
          <a:custGeom>
            <a:avLst/>
            <a:gdLst/>
            <a:ahLst/>
            <a:cxnLst/>
            <a:rect l="l" t="t" r="r" b="b"/>
            <a:pathLst>
              <a:path w="167640" h="6858000">
                <a:moveTo>
                  <a:pt x="0" y="6858000"/>
                </a:moveTo>
                <a:lnTo>
                  <a:pt x="167640" y="6858000"/>
                </a:lnTo>
                <a:lnTo>
                  <a:pt x="16764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5496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bk object 24"/>
          <p:cNvSpPr/>
          <p:nvPr userDrawn="1"/>
        </p:nvSpPr>
        <p:spPr>
          <a:xfrm>
            <a:off x="673608" y="0"/>
            <a:ext cx="167640" cy="914400"/>
          </a:xfrm>
          <a:custGeom>
            <a:avLst/>
            <a:gdLst/>
            <a:ahLst/>
            <a:cxnLst/>
            <a:rect l="l" t="t" r="r" b="b"/>
            <a:pathLst>
              <a:path w="167640" h="6858000">
                <a:moveTo>
                  <a:pt x="0" y="6858000"/>
                </a:moveTo>
                <a:lnTo>
                  <a:pt x="167639" y="6858000"/>
                </a:lnTo>
                <a:lnTo>
                  <a:pt x="16763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" name="Image 4"/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1426"/>
          <a:stretch/>
        </p:blipFill>
        <p:spPr>
          <a:xfrm>
            <a:off x="11574183" y="6293101"/>
            <a:ext cx="609653" cy="564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8908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7" r:id="rId12"/>
    <p:sldLayoutId id="21474837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sst@paitrade.com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56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57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1856511"/>
            <a:ext cx="4114800" cy="311727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s-CO" sz="37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Inducción</a:t>
            </a:r>
            <a:r>
              <a:rPr lang="en-US" sz="37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Sistema de Gestión en Seguridad y Salud en El Trabajo </a:t>
            </a:r>
            <a:br>
              <a:rPr lang="en-US" sz="37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7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SG-SST </a:t>
            </a:r>
          </a:p>
        </p:txBody>
      </p:sp>
      <p:grpSp>
        <p:nvGrpSpPr>
          <p:cNvPr id="8" name="Group 10">
            <a:extLst>
              <a:ext uri="{FF2B5EF4-FFF2-40B4-BE49-F238E27FC236}">
                <a16:creationId xmlns="" xmlns:a16="http://schemas.microsoft.com/office/drawing/2014/main" id="{024E6D0C-2470-D111-2E2F-82B1F7B430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 flipV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10E68B5-9D9C-744D-48E7-0B02E19B3E8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F98299B7-2BF8-A5CE-8B60-DCCB2230B6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Subtítulo 2">
            <a:extLst>
              <a:ext uri="{FF2B5EF4-FFF2-40B4-BE49-F238E27FC236}">
                <a16:creationId xmlns="" xmlns:a16="http://schemas.microsoft.com/office/drawing/2014/main" id="{6F34089D-9FB2-49C1-82EC-0129F19F16CA}"/>
              </a:ext>
            </a:extLst>
          </p:cNvPr>
          <p:cNvSpPr txBox="1">
            <a:spLocks/>
          </p:cNvSpPr>
          <p:nvPr/>
        </p:nvSpPr>
        <p:spPr>
          <a:xfrm>
            <a:off x="6145885" y="5166775"/>
            <a:ext cx="5323143" cy="9638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397764">
              <a:spcBef>
                <a:spcPts val="435"/>
              </a:spcBef>
            </a:pPr>
            <a:r>
              <a:rPr lang="es-E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Facilitadora: Nancy Yolima Medina Bermeo </a:t>
            </a:r>
          </a:p>
          <a:p>
            <a:pPr algn="r" defTabSz="397764">
              <a:spcBef>
                <a:spcPts val="435"/>
              </a:spcBef>
            </a:pPr>
            <a:r>
              <a:rPr lang="es-E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Ft. Esp. Higiene y Seguridad  Industrial </a:t>
            </a:r>
          </a:p>
          <a:p>
            <a:pPr algn="r" defTabSz="397764">
              <a:spcBef>
                <a:spcPts val="435"/>
              </a:spcBef>
            </a:pPr>
            <a:r>
              <a:rPr lang="es-E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Responsable del Sistema de Gestión en Seguridad y Salud en el Trabajo</a:t>
            </a:r>
          </a:p>
          <a:p>
            <a:pPr algn="r" defTabSz="397764">
              <a:spcBef>
                <a:spcPts val="435"/>
              </a:spcBef>
            </a:pPr>
            <a:r>
              <a:rPr lang="es-E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Contacto: </a:t>
            </a:r>
            <a:r>
              <a:rPr lang="es-E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2"/>
              </a:rPr>
              <a:t>sst@paitrade.com</a:t>
            </a:r>
            <a:endParaRPr lang="es-ES" sz="1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r" defTabSz="397764">
              <a:spcBef>
                <a:spcPts val="435"/>
              </a:spcBef>
            </a:pPr>
            <a:r>
              <a:rPr lang="es-E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Móvil: 3187356011</a:t>
            </a:r>
            <a:endParaRPr lang="es-ES" sz="1600" dirty="0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D6B5C1F8-3150-176D-3B51-72F486B13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169" y="2927842"/>
            <a:ext cx="4283242" cy="187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61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E68998E7-AD98-4127-D447-45F657960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381" y="903853"/>
            <a:ext cx="3243967" cy="2158713"/>
          </a:xfrm>
          <a:prstGeom prst="rect">
            <a:avLst/>
          </a:prstGeom>
        </p:spPr>
      </p:pic>
      <p:sp>
        <p:nvSpPr>
          <p:cNvPr id="10242" name="AutoShape 27" descr="https://dl-mail.ymail.com/ws/download/mailboxes/@.id==VjJ-t5-BrsU7IQz1bBDaXkW3WqrIiU9WZG_1uifZIbft9qHuIoNgZABVI8J5ZZH3yMQ6/messages/@.id==ACJKyAoAFWSUWXZvaw1lsJM135M/content/parts/@.id==6/raw?appid=YahooMailNeo&amp;ymreqid=643ebce7-a6fa-f420-0170-080003010000&amp;token=zitEzqOML3j84e6ealFTT5U7-km5qEQF52lp7AcCuBYCuq92zTuHjf41NwDEywN8i4ba5koCGVbf_-O1Gi5XfRdIPJS9CODJcxwkcLzSDAc9uZOyFBNSD4fRaiNYx2I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CO" altLang="es-CO" dirty="0">
              <a:solidFill>
                <a:prstClr val="white"/>
              </a:solidFill>
            </a:endParaRPr>
          </a:p>
        </p:txBody>
      </p:sp>
      <p:sp>
        <p:nvSpPr>
          <p:cNvPr id="10243" name="AutoShape 29" descr="https://dl-mail.ymail.com/ws/download/mailboxes/@.id==VjJ-t5-BrsU7IQz1bBDaXkW3WqrIiU9WZG_1uifZIbft9qHuIoNgZABVI8J5ZZH3yMQ6/messages/@.id==ACJKyAoAFWSUWXZvaw1lsJM135M/content/parts/@.id==6/raw?appid=YahooMailNeo&amp;ymreqid=643ebce7-a6fa-f420-0170-080003010000&amp;token=zitEzqOML3j84e6ealFTT5U7-km5qEQF52lp7AcCuBYCuq92zTuHjf41NwDEywN8i4ba5koCGVbf_-O1Gi5XfRdIPJS9CODJcxwkcLzSDAc9uZOyFBNSD4fRaiNYx2IE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CO" altLang="es-CO" dirty="0">
              <a:solidFill>
                <a:prstClr val="white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D7AA33BE-595D-4063-BC53-E9E32DA47696}"/>
              </a:ext>
            </a:extLst>
          </p:cNvPr>
          <p:cNvSpPr txBox="1"/>
          <p:nvPr/>
        </p:nvSpPr>
        <p:spPr>
          <a:xfrm>
            <a:off x="3307955" y="468124"/>
            <a:ext cx="5254482" cy="39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86968">
              <a:spcAft>
                <a:spcPts val="600"/>
              </a:spcAft>
              <a:tabLst>
                <a:tab pos="2619019" algn="ctr"/>
                <a:tab pos="5238039" algn="r"/>
              </a:tabLst>
              <a:defRPr/>
            </a:pPr>
            <a:r>
              <a:rPr lang="es-CO" sz="1940" b="1" kern="1200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Definiciones Básicas </a:t>
            </a:r>
            <a:endParaRPr lang="es-CO" sz="2000" b="1" dirty="0">
              <a:solidFill>
                <a:schemeClr val="accent1">
                  <a:lumMod val="50000"/>
                </a:schemeClr>
              </a:solidFill>
              <a:latin typeface="Arial"/>
              <a:ea typeface="Times New Roman"/>
              <a:cs typeface="Times New Roman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0C9B4957-5758-D6E6-9BAD-C1A335A5B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922" y="1220465"/>
            <a:ext cx="2847975" cy="1600200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="" xmlns:a16="http://schemas.microsoft.com/office/drawing/2014/main" id="{2D6552F8-06D0-66AE-4E10-2DC90752EEA5}"/>
              </a:ext>
            </a:extLst>
          </p:cNvPr>
          <p:cNvGrpSpPr/>
          <p:nvPr/>
        </p:nvGrpSpPr>
        <p:grpSpPr>
          <a:xfrm>
            <a:off x="547504" y="2901615"/>
            <a:ext cx="10234115" cy="3558706"/>
            <a:chOff x="547504" y="2901615"/>
            <a:chExt cx="10234115" cy="3558706"/>
          </a:xfrm>
        </p:grpSpPr>
        <p:sp>
          <p:nvSpPr>
            <p:cNvPr id="3" name="CuadroTexto 2">
              <a:extLst>
                <a:ext uri="{FF2B5EF4-FFF2-40B4-BE49-F238E27FC236}">
                  <a16:creationId xmlns="" xmlns:a16="http://schemas.microsoft.com/office/drawing/2014/main" id="{8ED30781-67E7-5416-2831-185D76C15EE2}"/>
                </a:ext>
              </a:extLst>
            </p:cNvPr>
            <p:cNvSpPr txBox="1"/>
            <p:nvPr/>
          </p:nvSpPr>
          <p:spPr>
            <a:xfrm>
              <a:off x="547504" y="2901615"/>
              <a:ext cx="5085695" cy="2308324"/>
            </a:xfrm>
            <a:prstGeom prst="rect">
              <a:avLst/>
            </a:prstGeom>
            <a:noFill/>
            <a:ln w="19050">
              <a:solidFill>
                <a:schemeClr val="accent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>
                  <a:solidFill>
                    <a:schemeClr val="accent1">
                      <a:lumMod val="50000"/>
                    </a:schemeClr>
                  </a:solidFill>
                </a:rPr>
                <a:t>Emergencia</a:t>
              </a:r>
            </a:p>
            <a:p>
              <a:pPr algn="ctr"/>
              <a:endParaRPr lang="es-ES" b="1" dirty="0"/>
            </a:p>
            <a:p>
              <a:pPr algn="just"/>
              <a:r>
                <a:rPr lang="es-ES" dirty="0"/>
                <a:t> Situación de peligro o su inminencia, que afecta el</a:t>
              </a:r>
            </a:p>
            <a:p>
              <a:pPr algn="just"/>
              <a:r>
                <a:rPr lang="es-ES" dirty="0"/>
                <a:t>funcionamiento normal de la empresa. Requiere de una reacción inmediata y coordinada de los trabajadores, brigadas de emergencias y primeros auxilios; en algunos casos, de otros grupos de apoyo dependiendo de su magnitud.</a:t>
              </a:r>
            </a:p>
          </p:txBody>
        </p:sp>
        <p:sp>
          <p:nvSpPr>
            <p:cNvPr id="6" name="CuadroTexto 5">
              <a:extLst>
                <a:ext uri="{FF2B5EF4-FFF2-40B4-BE49-F238E27FC236}">
                  <a16:creationId xmlns="" xmlns:a16="http://schemas.microsoft.com/office/drawing/2014/main" id="{764BC178-728C-84C0-EABF-49FE3A171F54}"/>
                </a:ext>
              </a:extLst>
            </p:cNvPr>
            <p:cNvSpPr txBox="1"/>
            <p:nvPr/>
          </p:nvSpPr>
          <p:spPr>
            <a:xfrm>
              <a:off x="6716201" y="2901615"/>
              <a:ext cx="4065418" cy="2308324"/>
            </a:xfrm>
            <a:prstGeom prst="rect">
              <a:avLst/>
            </a:prstGeom>
            <a:noFill/>
            <a:ln w="19050">
              <a:solidFill>
                <a:schemeClr val="accent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endParaRPr lang="es-ES" b="1" dirty="0"/>
            </a:p>
            <a:p>
              <a:pPr algn="ctr"/>
              <a:r>
                <a:rPr lang="es-ES" b="1" dirty="0">
                  <a:solidFill>
                    <a:schemeClr val="accent1">
                      <a:lumMod val="50000"/>
                    </a:schemeClr>
                  </a:solidFill>
                </a:rPr>
                <a:t>Peligro</a:t>
              </a:r>
            </a:p>
            <a:p>
              <a:pPr algn="just"/>
              <a:r>
                <a:rPr lang="es-ES" dirty="0"/>
                <a:t>Fuente, situación o acto con potencial de causar daño en la salud de los trabajadores, en los equipos o en las instalaciones.</a:t>
              </a:r>
            </a:p>
            <a:p>
              <a:pPr algn="just"/>
              <a:endParaRPr lang="es-ES" dirty="0"/>
            </a:p>
            <a:p>
              <a:pPr algn="just"/>
              <a:endParaRPr lang="es-ES" dirty="0"/>
            </a:p>
          </p:txBody>
        </p:sp>
        <p:sp>
          <p:nvSpPr>
            <p:cNvPr id="9" name="Cerrar llave 8">
              <a:extLst>
                <a:ext uri="{FF2B5EF4-FFF2-40B4-BE49-F238E27FC236}">
                  <a16:creationId xmlns="" xmlns:a16="http://schemas.microsoft.com/office/drawing/2014/main" id="{062FDB09-4605-DDAE-94E9-EE0948D1880C}"/>
                </a:ext>
              </a:extLst>
            </p:cNvPr>
            <p:cNvSpPr/>
            <p:nvPr/>
          </p:nvSpPr>
          <p:spPr>
            <a:xfrm rot="5400000">
              <a:off x="5328142" y="2625085"/>
              <a:ext cx="881049" cy="6050757"/>
            </a:xfrm>
            <a:prstGeom prst="rightBrac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="" xmlns:a16="http://schemas.microsoft.com/office/drawing/2014/main" id="{936CDE8F-5EEC-98E6-9129-691ED0ED16C4}"/>
                </a:ext>
              </a:extLst>
            </p:cNvPr>
            <p:cNvSpPr txBox="1"/>
            <p:nvPr/>
          </p:nvSpPr>
          <p:spPr>
            <a:xfrm>
              <a:off x="3477846" y="6090989"/>
              <a:ext cx="46281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chemeClr val="accent1">
                      <a:lumMod val="50000"/>
                    </a:schemeClr>
                  </a:solidFill>
                </a:rPr>
                <a:t>Según Decreto 1072 de 2015, articulo 2.2.4.6.2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78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7" descr="https://dl-mail.ymail.com/ws/download/mailboxes/@.id==VjJ-t5-BrsU7IQz1bBDaXkW3WqrIiU9WZG_1uifZIbft9qHuIoNgZABVI8J5ZZH3yMQ6/messages/@.id==ACJKyAoAFWSUWXZvaw1lsJM135M/content/parts/@.id==6/raw?appid=YahooMailNeo&amp;ymreqid=643ebce7-a6fa-f420-0170-080003010000&amp;token=zitEzqOML3j84e6ealFTT5U7-km5qEQF52lp7AcCuBYCuq92zTuHjf41NwDEywN8i4ba5koCGVbf_-O1Gi5XfRdIPJS9CODJcxwkcLzSDAc9uZOyFBNSD4fRaiNYx2I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CO" altLang="es-CO" dirty="0">
              <a:solidFill>
                <a:prstClr val="white"/>
              </a:solidFill>
            </a:endParaRPr>
          </a:p>
        </p:txBody>
      </p:sp>
      <p:sp>
        <p:nvSpPr>
          <p:cNvPr id="10243" name="AutoShape 29" descr="https://dl-mail.ymail.com/ws/download/mailboxes/@.id==VjJ-t5-BrsU7IQz1bBDaXkW3WqrIiU9WZG_1uifZIbft9qHuIoNgZABVI8J5ZZH3yMQ6/messages/@.id==ACJKyAoAFWSUWXZvaw1lsJM135M/content/parts/@.id==6/raw?appid=YahooMailNeo&amp;ymreqid=643ebce7-a6fa-f420-0170-080003010000&amp;token=zitEzqOML3j84e6ealFTT5U7-km5qEQF52lp7AcCuBYCuq92zTuHjf41NwDEywN8i4ba5koCGVbf_-O1Gi5XfRdIPJS9CODJcxwkcLzSDAc9uZOyFBNSD4fRaiNYx2IE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CO" altLang="es-CO" dirty="0">
              <a:solidFill>
                <a:prstClr val="white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D7AA33BE-595D-4063-BC53-E9E32DA47696}"/>
              </a:ext>
            </a:extLst>
          </p:cNvPr>
          <p:cNvSpPr txBox="1"/>
          <p:nvPr/>
        </p:nvSpPr>
        <p:spPr>
          <a:xfrm>
            <a:off x="3307955" y="468124"/>
            <a:ext cx="5254482" cy="39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86968">
              <a:spcAft>
                <a:spcPts val="600"/>
              </a:spcAft>
              <a:tabLst>
                <a:tab pos="2619019" algn="ctr"/>
                <a:tab pos="5238039" algn="r"/>
              </a:tabLst>
              <a:defRPr/>
            </a:pPr>
            <a:r>
              <a:rPr lang="es-CO" sz="1940" b="1" kern="1200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Definiciones Básicas 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="" xmlns:a16="http://schemas.microsoft.com/office/drawing/2014/main" id="{2D6552F8-06D0-66AE-4E10-2DC90752EEA5}"/>
              </a:ext>
            </a:extLst>
          </p:cNvPr>
          <p:cNvGrpSpPr/>
          <p:nvPr/>
        </p:nvGrpSpPr>
        <p:grpSpPr>
          <a:xfrm>
            <a:off x="547504" y="2946770"/>
            <a:ext cx="10234115" cy="3558706"/>
            <a:chOff x="547504" y="2901615"/>
            <a:chExt cx="10234115" cy="3558706"/>
          </a:xfrm>
        </p:grpSpPr>
        <p:sp>
          <p:nvSpPr>
            <p:cNvPr id="3" name="CuadroTexto 2">
              <a:extLst>
                <a:ext uri="{FF2B5EF4-FFF2-40B4-BE49-F238E27FC236}">
                  <a16:creationId xmlns="" xmlns:a16="http://schemas.microsoft.com/office/drawing/2014/main" id="{8ED30781-67E7-5416-2831-185D76C15EE2}"/>
                </a:ext>
              </a:extLst>
            </p:cNvPr>
            <p:cNvSpPr txBox="1"/>
            <p:nvPr/>
          </p:nvSpPr>
          <p:spPr>
            <a:xfrm>
              <a:off x="547504" y="2901615"/>
              <a:ext cx="5085695" cy="2308324"/>
            </a:xfrm>
            <a:prstGeom prst="rect">
              <a:avLst/>
            </a:prstGeom>
            <a:noFill/>
            <a:ln w="19050">
              <a:solidFill>
                <a:schemeClr val="accent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>
                  <a:solidFill>
                    <a:schemeClr val="accent1">
                      <a:lumMod val="50000"/>
                    </a:schemeClr>
                  </a:solidFill>
                </a:rPr>
                <a:t>Política de SST </a:t>
              </a:r>
            </a:p>
            <a:p>
              <a:pPr algn="ctr"/>
              <a:endParaRPr lang="es-ES" b="1" dirty="0"/>
            </a:p>
            <a:p>
              <a:pPr algn="just"/>
              <a:r>
                <a:rPr lang="es-ES" dirty="0"/>
                <a:t> Compromiso de la alta dirección de una organización con la seguridad y la salud en el trabajo, expresadas formalmente mediante la definición de su alcance y que responsabiliza a toda la organización.</a:t>
              </a:r>
            </a:p>
            <a:p>
              <a:pPr algn="just"/>
              <a:endParaRPr lang="es-ES" dirty="0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="" xmlns:a16="http://schemas.microsoft.com/office/drawing/2014/main" id="{764BC178-728C-84C0-EABF-49FE3A171F54}"/>
                </a:ext>
              </a:extLst>
            </p:cNvPr>
            <p:cNvSpPr txBox="1"/>
            <p:nvPr/>
          </p:nvSpPr>
          <p:spPr>
            <a:xfrm>
              <a:off x="6716201" y="2901615"/>
              <a:ext cx="4065418" cy="2308324"/>
            </a:xfrm>
            <a:prstGeom prst="rect">
              <a:avLst/>
            </a:prstGeom>
            <a:noFill/>
            <a:ln w="19050">
              <a:solidFill>
                <a:schemeClr val="accent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>
                  <a:solidFill>
                    <a:schemeClr val="accent1">
                      <a:lumMod val="50000"/>
                    </a:schemeClr>
                  </a:solidFill>
                </a:rPr>
                <a:t>Riesgo</a:t>
              </a:r>
            </a:p>
            <a:p>
              <a:pPr algn="ctr"/>
              <a:endParaRPr lang="es-ES" b="1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just"/>
              <a:r>
                <a:rPr lang="es-ES" dirty="0"/>
                <a:t>Combinación de la probabilidad de que ocurra una o más exposiciones o eventos peligrosos, y la severidad del daño que</a:t>
              </a:r>
            </a:p>
            <a:p>
              <a:pPr algn="just"/>
              <a:r>
                <a:rPr lang="es-ES" dirty="0"/>
                <a:t>puede ser causada por éstos.</a:t>
              </a:r>
            </a:p>
            <a:p>
              <a:pPr algn="just"/>
              <a:endParaRPr lang="es-ES" dirty="0"/>
            </a:p>
            <a:p>
              <a:pPr algn="just"/>
              <a:endParaRPr lang="es-ES" dirty="0"/>
            </a:p>
          </p:txBody>
        </p:sp>
        <p:sp>
          <p:nvSpPr>
            <p:cNvPr id="9" name="Cerrar llave 8">
              <a:extLst>
                <a:ext uri="{FF2B5EF4-FFF2-40B4-BE49-F238E27FC236}">
                  <a16:creationId xmlns="" xmlns:a16="http://schemas.microsoft.com/office/drawing/2014/main" id="{062FDB09-4605-DDAE-94E9-EE0948D1880C}"/>
                </a:ext>
              </a:extLst>
            </p:cNvPr>
            <p:cNvSpPr/>
            <p:nvPr/>
          </p:nvSpPr>
          <p:spPr>
            <a:xfrm rot="5400000">
              <a:off x="5328142" y="2625085"/>
              <a:ext cx="881049" cy="6050757"/>
            </a:xfrm>
            <a:prstGeom prst="rightBrac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="" xmlns:a16="http://schemas.microsoft.com/office/drawing/2014/main" id="{936CDE8F-5EEC-98E6-9129-691ED0ED16C4}"/>
                </a:ext>
              </a:extLst>
            </p:cNvPr>
            <p:cNvSpPr txBox="1"/>
            <p:nvPr/>
          </p:nvSpPr>
          <p:spPr>
            <a:xfrm>
              <a:off x="3477846" y="6090989"/>
              <a:ext cx="46281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chemeClr val="accent1">
                      <a:lumMod val="50000"/>
                    </a:schemeClr>
                  </a:solidFill>
                </a:rPr>
                <a:t>Según Decreto 1072 de 2015, articulo 2.2.4.6.2</a:t>
              </a: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B9B3C36D-CB65-20D6-F234-564154D45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7050" y="1409953"/>
            <a:ext cx="1703720" cy="150227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7EC70829-E697-C31B-158B-161D15A6A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375" y="1409954"/>
            <a:ext cx="1836111" cy="150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1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7" descr="https://dl-mail.ymail.com/ws/download/mailboxes/@.id==VjJ-t5-BrsU7IQz1bBDaXkW3WqrIiU9WZG_1uifZIbft9qHuIoNgZABVI8J5ZZH3yMQ6/messages/@.id==ACJKyAoAFWSUWXZvaw1lsJM135M/content/parts/@.id==6/raw?appid=YahooMailNeo&amp;ymreqid=643ebce7-a6fa-f420-0170-080003010000&amp;token=zitEzqOML3j84e6ealFTT5U7-km5qEQF52lp7AcCuBYCuq92zTuHjf41NwDEywN8i4ba5koCGVbf_-O1Gi5XfRdIPJS9CODJcxwkcLzSDAc9uZOyFBNSD4fRaiNYx2I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CO" altLang="es-CO" dirty="0">
              <a:solidFill>
                <a:prstClr val="white"/>
              </a:solidFill>
            </a:endParaRPr>
          </a:p>
        </p:txBody>
      </p:sp>
      <p:sp>
        <p:nvSpPr>
          <p:cNvPr id="10243" name="AutoShape 29" descr="https://dl-mail.ymail.com/ws/download/mailboxes/@.id==VjJ-t5-BrsU7IQz1bBDaXkW3WqrIiU9WZG_1uifZIbft9qHuIoNgZABVI8J5ZZH3yMQ6/messages/@.id==ACJKyAoAFWSUWXZvaw1lsJM135M/content/parts/@.id==6/raw?appid=YahooMailNeo&amp;ymreqid=643ebce7-a6fa-f420-0170-080003010000&amp;token=zitEzqOML3j84e6ealFTT5U7-km5qEQF52lp7AcCuBYCuq92zTuHjf41NwDEywN8i4ba5koCGVbf_-O1Gi5XfRdIPJS9CODJcxwkcLzSDAc9uZOyFBNSD4fRaiNYx2IE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CO" altLang="es-CO" dirty="0">
              <a:solidFill>
                <a:prstClr val="white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D7AA33BE-595D-4063-BC53-E9E32DA47696}"/>
              </a:ext>
            </a:extLst>
          </p:cNvPr>
          <p:cNvSpPr txBox="1"/>
          <p:nvPr/>
        </p:nvSpPr>
        <p:spPr>
          <a:xfrm>
            <a:off x="3307955" y="468124"/>
            <a:ext cx="5254482" cy="39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86968">
              <a:spcAft>
                <a:spcPts val="600"/>
              </a:spcAft>
              <a:tabLst>
                <a:tab pos="2619019" algn="ctr"/>
                <a:tab pos="5238039" algn="r"/>
              </a:tabLst>
              <a:defRPr/>
            </a:pPr>
            <a:r>
              <a:rPr lang="es-CO" sz="1940" b="1" kern="1200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Definiciones Básicas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8ED30781-67E7-5416-2831-185D76C15EE2}"/>
              </a:ext>
            </a:extLst>
          </p:cNvPr>
          <p:cNvSpPr txBox="1"/>
          <p:nvPr/>
        </p:nvSpPr>
        <p:spPr>
          <a:xfrm>
            <a:off x="480158" y="3132280"/>
            <a:ext cx="5085695" cy="2031325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 Seguridad y Salud en el Trabajo</a:t>
            </a:r>
          </a:p>
          <a:p>
            <a:pPr algn="just"/>
            <a:r>
              <a:rPr lang="es-ES" dirty="0"/>
              <a:t>La Seguridad y Salud en el Trabajo (SST) es la disciplina que trata de la prevención de las lesiones y enfermedades causadas por las condiciones de trabajo, y de la protección y promoción de la salud de los trabajadores.</a:t>
            </a:r>
          </a:p>
          <a:p>
            <a:pPr algn="just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64BC178-728C-84C0-EABF-49FE3A171F54}"/>
              </a:ext>
            </a:extLst>
          </p:cNvPr>
          <p:cNvSpPr txBox="1"/>
          <p:nvPr/>
        </p:nvSpPr>
        <p:spPr>
          <a:xfrm>
            <a:off x="6475049" y="3075944"/>
            <a:ext cx="4689662" cy="2031325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Accidente de Trabajo </a:t>
            </a:r>
          </a:p>
          <a:p>
            <a:pPr algn="just"/>
            <a:r>
              <a:rPr lang="es-ES" dirty="0"/>
              <a:t>Un accidente de trabajo es todo suceso repentino que sobrevenga por causa o con ocasión del trabajo, y que produzca en el trabajador una lesión orgánica, una perturbación funcional o psiquiátrica, una invalidez o la muerte.</a:t>
            </a:r>
          </a:p>
        </p:txBody>
      </p:sp>
      <p:sp>
        <p:nvSpPr>
          <p:cNvPr id="9" name="Cerrar llave 8">
            <a:extLst>
              <a:ext uri="{FF2B5EF4-FFF2-40B4-BE49-F238E27FC236}">
                <a16:creationId xmlns="" xmlns:a16="http://schemas.microsoft.com/office/drawing/2014/main" id="{062FDB09-4605-DDAE-94E9-EE0948D1880C}"/>
              </a:ext>
            </a:extLst>
          </p:cNvPr>
          <p:cNvSpPr/>
          <p:nvPr/>
        </p:nvSpPr>
        <p:spPr>
          <a:xfrm rot="5400000">
            <a:off x="2652321" y="3877652"/>
            <a:ext cx="500218" cy="3026152"/>
          </a:xfrm>
          <a:prstGeom prst="rightBrace">
            <a:avLst>
              <a:gd name="adj1" fmla="val 8333"/>
              <a:gd name="adj2" fmla="val 48648"/>
            </a:avLst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936CDE8F-5EEC-98E6-9129-691ED0ED16C4}"/>
              </a:ext>
            </a:extLst>
          </p:cNvPr>
          <p:cNvSpPr txBox="1"/>
          <p:nvPr/>
        </p:nvSpPr>
        <p:spPr>
          <a:xfrm>
            <a:off x="839461" y="5732741"/>
            <a:ext cx="412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Según Ley 1562  julio de 2012, articulo 1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77662D67-A812-6694-50A9-46448837A2EB}"/>
              </a:ext>
            </a:extLst>
          </p:cNvPr>
          <p:cNvSpPr txBox="1"/>
          <p:nvPr/>
        </p:nvSpPr>
        <p:spPr>
          <a:xfrm>
            <a:off x="6712126" y="5674282"/>
            <a:ext cx="4008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Según Ley 1562  julio de 2012, articulo 3</a:t>
            </a:r>
          </a:p>
        </p:txBody>
      </p:sp>
      <p:sp>
        <p:nvSpPr>
          <p:cNvPr id="7" name="Cerrar llave 6">
            <a:extLst>
              <a:ext uri="{FF2B5EF4-FFF2-40B4-BE49-F238E27FC236}">
                <a16:creationId xmlns="" xmlns:a16="http://schemas.microsoft.com/office/drawing/2014/main" id="{E346F5F5-2ABB-47CA-15C5-AB5AD8A9D88D}"/>
              </a:ext>
            </a:extLst>
          </p:cNvPr>
          <p:cNvSpPr/>
          <p:nvPr/>
        </p:nvSpPr>
        <p:spPr>
          <a:xfrm rot="5400000">
            <a:off x="8569771" y="3844302"/>
            <a:ext cx="500218" cy="3026152"/>
          </a:xfrm>
          <a:prstGeom prst="rightBrace">
            <a:avLst>
              <a:gd name="adj1" fmla="val 8333"/>
              <a:gd name="adj2" fmla="val 53125"/>
            </a:avLst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41239E23-E35A-26F5-2452-A0792B988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406" y="1414826"/>
            <a:ext cx="2705100" cy="168592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86D7B404-0012-3FBD-6172-5FD3F3075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496" y="1524000"/>
            <a:ext cx="2017914" cy="148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3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7" descr="https://dl-mail.ymail.com/ws/download/mailboxes/@.id==VjJ-t5-BrsU7IQz1bBDaXkW3WqrIiU9WZG_1uifZIbft9qHuIoNgZABVI8J5ZZH3yMQ6/messages/@.id==ACJKyAoAFWSUWXZvaw1lsJM135M/content/parts/@.id==6/raw?appid=YahooMailNeo&amp;ymreqid=643ebce7-a6fa-f420-0170-080003010000&amp;token=zitEzqOML3j84e6ealFTT5U7-km5qEQF52lp7AcCuBYCuq92zTuHjf41NwDEywN8i4ba5koCGVbf_-O1Gi5XfRdIPJS9CODJcxwkcLzSDAc9uZOyFBNSD4fRaiNYx2I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CO" altLang="es-CO" dirty="0">
              <a:solidFill>
                <a:prstClr val="white"/>
              </a:solidFill>
            </a:endParaRPr>
          </a:p>
        </p:txBody>
      </p:sp>
      <p:sp>
        <p:nvSpPr>
          <p:cNvPr id="10243" name="AutoShape 29" descr="https://dl-mail.ymail.com/ws/download/mailboxes/@.id==VjJ-t5-BrsU7IQz1bBDaXkW3WqrIiU9WZG_1uifZIbft9qHuIoNgZABVI8J5ZZH3yMQ6/messages/@.id==ACJKyAoAFWSUWXZvaw1lsJM135M/content/parts/@.id==6/raw?appid=YahooMailNeo&amp;ymreqid=643ebce7-a6fa-f420-0170-080003010000&amp;token=zitEzqOML3j84e6ealFTT5U7-km5qEQF52lp7AcCuBYCuq92zTuHjf41NwDEywN8i4ba5koCGVbf_-O1Gi5XfRdIPJS9CODJcxwkcLzSDAc9uZOyFBNSD4fRaiNYx2IE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CO" altLang="es-CO" dirty="0">
              <a:solidFill>
                <a:prstClr val="white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D7AA33BE-595D-4063-BC53-E9E32DA47696}"/>
              </a:ext>
            </a:extLst>
          </p:cNvPr>
          <p:cNvSpPr txBox="1"/>
          <p:nvPr/>
        </p:nvSpPr>
        <p:spPr>
          <a:xfrm>
            <a:off x="3307955" y="468124"/>
            <a:ext cx="5254482" cy="39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86968">
              <a:spcAft>
                <a:spcPts val="600"/>
              </a:spcAft>
              <a:tabLst>
                <a:tab pos="2619019" algn="ctr"/>
                <a:tab pos="5238039" algn="r"/>
              </a:tabLst>
              <a:defRPr/>
            </a:pPr>
            <a:r>
              <a:rPr lang="es-CO" sz="1940" b="1" kern="1200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Definiciones Básicas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8ED30781-67E7-5416-2831-185D76C15EE2}"/>
              </a:ext>
            </a:extLst>
          </p:cNvPr>
          <p:cNvSpPr txBox="1"/>
          <p:nvPr/>
        </p:nvSpPr>
        <p:spPr>
          <a:xfrm>
            <a:off x="480158" y="3132280"/>
            <a:ext cx="5085695" cy="1754326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 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Enfermedad Laboral </a:t>
            </a:r>
          </a:p>
          <a:p>
            <a:pPr algn="just"/>
            <a:r>
              <a:rPr lang="es-ES" dirty="0"/>
              <a:t>Es enfermedad laboral la contraída como resultado de la exposición a factores de riesgo inherentes a la actividad laboral o del medio en el que el trabajador se ha visto obligado a trabajar.</a:t>
            </a:r>
          </a:p>
          <a:p>
            <a:pPr algn="just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64BC178-728C-84C0-EABF-49FE3A171F54}"/>
              </a:ext>
            </a:extLst>
          </p:cNvPr>
          <p:cNvSpPr txBox="1"/>
          <p:nvPr/>
        </p:nvSpPr>
        <p:spPr>
          <a:xfrm>
            <a:off x="6655680" y="3132280"/>
            <a:ext cx="4809747" cy="1754326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Incidente</a:t>
            </a:r>
          </a:p>
          <a:p>
            <a:pPr algn="just"/>
            <a:r>
              <a:rPr lang="es-ES" dirty="0"/>
              <a:t>Suceso acaecido en el curso del trabajo o en relación con este, que tuvo el potencial de ser un</a:t>
            </a:r>
          </a:p>
          <a:p>
            <a:pPr algn="just"/>
            <a:r>
              <a:rPr lang="es-ES" dirty="0"/>
              <a:t>accidente, en el que hubo personas involucradas sin que sufrieran lesiones o se presentaran daños a la propiedad y/o pérdida en los procesos</a:t>
            </a:r>
          </a:p>
        </p:txBody>
      </p:sp>
      <p:sp>
        <p:nvSpPr>
          <p:cNvPr id="9" name="Cerrar llave 8">
            <a:extLst>
              <a:ext uri="{FF2B5EF4-FFF2-40B4-BE49-F238E27FC236}">
                <a16:creationId xmlns="" xmlns:a16="http://schemas.microsoft.com/office/drawing/2014/main" id="{062FDB09-4605-DDAE-94E9-EE0948D1880C}"/>
              </a:ext>
            </a:extLst>
          </p:cNvPr>
          <p:cNvSpPr/>
          <p:nvPr/>
        </p:nvSpPr>
        <p:spPr>
          <a:xfrm rot="5400000">
            <a:off x="2652321" y="3600224"/>
            <a:ext cx="500218" cy="3026152"/>
          </a:xfrm>
          <a:prstGeom prst="rightBrace">
            <a:avLst>
              <a:gd name="adj1" fmla="val 8333"/>
              <a:gd name="adj2" fmla="val 53125"/>
            </a:avLst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936CDE8F-5EEC-98E6-9129-691ED0ED16C4}"/>
              </a:ext>
            </a:extLst>
          </p:cNvPr>
          <p:cNvSpPr txBox="1"/>
          <p:nvPr/>
        </p:nvSpPr>
        <p:spPr>
          <a:xfrm>
            <a:off x="726572" y="5442432"/>
            <a:ext cx="4008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Según Ley 1562  julio de 2012, articulo 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77662D67-A812-6694-50A9-46448837A2EB}"/>
              </a:ext>
            </a:extLst>
          </p:cNvPr>
          <p:cNvSpPr txBox="1"/>
          <p:nvPr/>
        </p:nvSpPr>
        <p:spPr>
          <a:xfrm>
            <a:off x="6655681" y="5363409"/>
            <a:ext cx="4199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Según Resolución 1401 de 2007, articulo 3</a:t>
            </a:r>
          </a:p>
        </p:txBody>
      </p:sp>
      <p:sp>
        <p:nvSpPr>
          <p:cNvPr id="7" name="Cerrar llave 6">
            <a:extLst>
              <a:ext uri="{FF2B5EF4-FFF2-40B4-BE49-F238E27FC236}">
                <a16:creationId xmlns="" xmlns:a16="http://schemas.microsoft.com/office/drawing/2014/main" id="{E346F5F5-2ABB-47CA-15C5-AB5AD8A9D88D}"/>
              </a:ext>
            </a:extLst>
          </p:cNvPr>
          <p:cNvSpPr/>
          <p:nvPr/>
        </p:nvSpPr>
        <p:spPr>
          <a:xfrm rot="5400000">
            <a:off x="8498801" y="3623639"/>
            <a:ext cx="500218" cy="3026152"/>
          </a:xfrm>
          <a:prstGeom prst="rightBrace">
            <a:avLst>
              <a:gd name="adj1" fmla="val 8333"/>
              <a:gd name="adj2" fmla="val 53125"/>
            </a:avLst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7F3CF365-1024-169A-5DC7-FA9BACCB4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75" y="1241777"/>
            <a:ext cx="1933709" cy="176371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BB8798B4-9449-7E6D-A859-E66C0310E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1419" y="1335802"/>
            <a:ext cx="2331416" cy="170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4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7" descr="https://dl-mail.ymail.com/ws/download/mailboxes/@.id==VjJ-t5-BrsU7IQz1bBDaXkW3WqrIiU9WZG_1uifZIbft9qHuIoNgZABVI8J5ZZH3yMQ6/messages/@.id==ACJKyAoAFWSUWXZvaw1lsJM135M/content/parts/@.id==6/raw?appid=YahooMailNeo&amp;ymreqid=643ebce7-a6fa-f420-0170-080003010000&amp;token=zitEzqOML3j84e6ealFTT5U7-km5qEQF52lp7AcCuBYCuq92zTuHjf41NwDEywN8i4ba5koCGVbf_-O1Gi5XfRdIPJS9CODJcxwkcLzSDAc9uZOyFBNSD4fRaiNYx2I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CO" altLang="es-CO" dirty="0">
              <a:solidFill>
                <a:prstClr val="white"/>
              </a:solidFill>
            </a:endParaRPr>
          </a:p>
        </p:txBody>
      </p:sp>
      <p:sp>
        <p:nvSpPr>
          <p:cNvPr id="10243" name="AutoShape 29" descr="https://dl-mail.ymail.com/ws/download/mailboxes/@.id==VjJ-t5-BrsU7IQz1bBDaXkW3WqrIiU9WZG_1uifZIbft9qHuIoNgZABVI8J5ZZH3yMQ6/messages/@.id==ACJKyAoAFWSUWXZvaw1lsJM135M/content/parts/@.id==6/raw?appid=YahooMailNeo&amp;ymreqid=643ebce7-a6fa-f420-0170-080003010000&amp;token=zitEzqOML3j84e6ealFTT5U7-km5qEQF52lp7AcCuBYCuq92zTuHjf41NwDEywN8i4ba5koCGVbf_-O1Gi5XfRdIPJS9CODJcxwkcLzSDAc9uZOyFBNSD4fRaiNYx2IE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CO" altLang="es-CO" dirty="0">
              <a:solidFill>
                <a:prstClr val="white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D7AA33BE-595D-4063-BC53-E9E32DA47696}"/>
              </a:ext>
            </a:extLst>
          </p:cNvPr>
          <p:cNvSpPr txBox="1"/>
          <p:nvPr/>
        </p:nvSpPr>
        <p:spPr>
          <a:xfrm>
            <a:off x="3307955" y="468124"/>
            <a:ext cx="5254482" cy="39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86968">
              <a:spcAft>
                <a:spcPts val="600"/>
              </a:spcAft>
              <a:tabLst>
                <a:tab pos="2619019" algn="ctr"/>
                <a:tab pos="5238039" algn="r"/>
              </a:tabLst>
              <a:defRPr/>
            </a:pPr>
            <a:r>
              <a:rPr lang="es-CO" sz="1940" b="1" kern="1200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Definiciones Básicas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8ED30781-67E7-5416-2831-185D76C15EE2}"/>
              </a:ext>
            </a:extLst>
          </p:cNvPr>
          <p:cNvSpPr txBox="1"/>
          <p:nvPr/>
        </p:nvSpPr>
        <p:spPr>
          <a:xfrm>
            <a:off x="450626" y="3132280"/>
            <a:ext cx="5085695" cy="2308324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Actos Inseguros 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Son acciones y decisiones humanas, que pueden causar  una situación insegura, con consecuencias para el trabajador, la producción, el medio ambiente y/u otras personas. </a:t>
            </a:r>
          </a:p>
          <a:p>
            <a:pPr algn="just"/>
            <a:endParaRPr lang="es-ES" dirty="0"/>
          </a:p>
          <a:p>
            <a:pPr algn="just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64BC178-728C-84C0-EABF-49FE3A171F54}"/>
              </a:ext>
            </a:extLst>
          </p:cNvPr>
          <p:cNvSpPr txBox="1"/>
          <p:nvPr/>
        </p:nvSpPr>
        <p:spPr>
          <a:xfrm>
            <a:off x="6655680" y="3132280"/>
            <a:ext cx="4809747" cy="2308324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Condiciones Inseguras </a:t>
            </a:r>
          </a:p>
          <a:p>
            <a:pPr algn="just"/>
            <a:r>
              <a:rPr lang="es-ES" dirty="0"/>
              <a:t>Es todo elemento de los equipos, la materia prima, las herramientas, las máquinas, las instalaciones o el medio ambiente que se convierte en un peligro para las personas, los bienes, la operación y el medio ambiente y que bajo determinadas condiciones puede generar un incidente.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BB028308-F648-6D1C-A1D1-68F0E4C88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908" y="1578932"/>
            <a:ext cx="2551289" cy="148520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524B5E6D-BD5A-132A-84A3-B98775859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209" y="1613495"/>
            <a:ext cx="2834569" cy="148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2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7" descr="https://dl-mail.ymail.com/ws/download/mailboxes/@.id==VjJ-t5-BrsU7IQz1bBDaXkW3WqrIiU9WZG_1uifZIbft9qHuIoNgZABVI8J5ZZH3yMQ6/messages/@.id==ACJKyAoAFWSUWXZvaw1lsJM135M/content/parts/@.id==6/raw?appid=YahooMailNeo&amp;ymreqid=643ebce7-a6fa-f420-0170-080003010000&amp;token=zitEzqOML3j84e6ealFTT5U7-km5qEQF52lp7AcCuBYCuq92zTuHjf41NwDEywN8i4ba5koCGVbf_-O1Gi5XfRdIPJS9CODJcxwkcLzSDAc9uZOyFBNSD4fRaiNYx2I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CO" altLang="es-CO" dirty="0">
              <a:solidFill>
                <a:prstClr val="white"/>
              </a:solidFill>
            </a:endParaRPr>
          </a:p>
        </p:txBody>
      </p:sp>
      <p:sp>
        <p:nvSpPr>
          <p:cNvPr id="10243" name="AutoShape 29" descr="https://dl-mail.ymail.com/ws/download/mailboxes/@.id==VjJ-t5-BrsU7IQz1bBDaXkW3WqrIiU9WZG_1uifZIbft9qHuIoNgZABVI8J5ZZH3yMQ6/messages/@.id==ACJKyAoAFWSUWXZvaw1lsJM135M/content/parts/@.id==6/raw?appid=YahooMailNeo&amp;ymreqid=643ebce7-a6fa-f420-0170-080003010000&amp;token=zitEzqOML3j84e6ealFTT5U7-km5qEQF52lp7AcCuBYCuq92zTuHjf41NwDEywN8i4ba5koCGVbf_-O1Gi5XfRdIPJS9CODJcxwkcLzSDAc9uZOyFBNSD4fRaiNYx2IE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CO" altLang="es-CO" dirty="0">
              <a:solidFill>
                <a:prstClr val="white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D7AA33BE-595D-4063-BC53-E9E32DA47696}"/>
              </a:ext>
            </a:extLst>
          </p:cNvPr>
          <p:cNvSpPr txBox="1"/>
          <p:nvPr/>
        </p:nvSpPr>
        <p:spPr>
          <a:xfrm>
            <a:off x="2325511" y="592301"/>
            <a:ext cx="7078134" cy="39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86968">
              <a:spcAft>
                <a:spcPts val="600"/>
              </a:spcAft>
              <a:tabLst>
                <a:tab pos="2619019" algn="ctr"/>
                <a:tab pos="5238039" algn="r"/>
              </a:tabLst>
              <a:defRPr/>
            </a:pPr>
            <a:r>
              <a:rPr lang="es-CO" sz="1940" b="1" kern="1200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Reporte De Condiciones  y Actos Inseguros </a:t>
            </a:r>
            <a:endParaRPr lang="es-CO" sz="2000" b="1" dirty="0">
              <a:solidFill>
                <a:schemeClr val="accent1">
                  <a:lumMod val="50000"/>
                </a:schemeClr>
              </a:solidFill>
              <a:latin typeface="Arial"/>
              <a:ea typeface="Times New Roman"/>
              <a:cs typeface="Times New Roman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C28AB4FE-A8CE-CA33-D11A-F4F4562B71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95" t="15816" r="29770" b="9563"/>
          <a:stretch/>
        </p:blipFill>
        <p:spPr>
          <a:xfrm>
            <a:off x="3723295" y="1085849"/>
            <a:ext cx="4926882" cy="550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1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30" name="2 Marcador de contenido">
            <a:extLst>
              <a:ext uri="{FF2B5EF4-FFF2-40B4-BE49-F238E27FC236}">
                <a16:creationId xmlns="" xmlns:a16="http://schemas.microsoft.com/office/drawing/2014/main" id="{7315430A-6CB3-E59B-AA0C-ED3B91408F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2414544"/>
              </p:ext>
            </p:extLst>
          </p:nvPr>
        </p:nvGraphicFramePr>
        <p:xfrm>
          <a:off x="700088" y="1343024"/>
          <a:ext cx="11129962" cy="4768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4976415" y="6307514"/>
            <a:ext cx="25773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Decreto 1295/94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E946B25D-0A0B-7322-7B69-A82ED77C30D7}"/>
              </a:ext>
            </a:extLst>
          </p:cNvPr>
          <p:cNvSpPr txBox="1"/>
          <p:nvPr/>
        </p:nvSpPr>
        <p:spPr>
          <a:xfrm>
            <a:off x="3307955" y="468124"/>
            <a:ext cx="52544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86968">
              <a:spcAft>
                <a:spcPts val="600"/>
              </a:spcAft>
              <a:tabLst>
                <a:tab pos="2619019" algn="ctr"/>
                <a:tab pos="5238039" algn="r"/>
              </a:tabLst>
              <a:defRPr/>
            </a:pPr>
            <a:r>
              <a:rPr lang="es-CO" sz="194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Times New Roman"/>
              </a:rPr>
              <a:t>Obligaciones del Empleador  </a:t>
            </a:r>
            <a:endParaRPr lang="es-CO" sz="2000" b="1" dirty="0">
              <a:solidFill>
                <a:schemeClr val="accent1">
                  <a:lumMod val="50000"/>
                </a:schemeClr>
              </a:solidFill>
              <a:latin typeface="Arial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4284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30" name="2 Marcador de contenido">
            <a:extLst>
              <a:ext uri="{FF2B5EF4-FFF2-40B4-BE49-F238E27FC236}">
                <a16:creationId xmlns="" xmlns:a16="http://schemas.microsoft.com/office/drawing/2014/main" id="{7315430A-6CB3-E59B-AA0C-ED3B91408F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4166841"/>
              </p:ext>
            </p:extLst>
          </p:nvPr>
        </p:nvGraphicFramePr>
        <p:xfrm>
          <a:off x="700088" y="1343024"/>
          <a:ext cx="11129962" cy="4768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4976415" y="6307514"/>
            <a:ext cx="25773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Decreto 1295/94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E946B25D-0A0B-7322-7B69-A82ED77C30D7}"/>
              </a:ext>
            </a:extLst>
          </p:cNvPr>
          <p:cNvSpPr txBox="1"/>
          <p:nvPr/>
        </p:nvSpPr>
        <p:spPr>
          <a:xfrm>
            <a:off x="3307955" y="468124"/>
            <a:ext cx="52544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86968">
              <a:spcAft>
                <a:spcPts val="600"/>
              </a:spcAft>
              <a:tabLst>
                <a:tab pos="2619019" algn="ctr"/>
                <a:tab pos="5238039" algn="r"/>
              </a:tabLst>
              <a:defRPr/>
            </a:pPr>
            <a:r>
              <a:rPr lang="es-CO" sz="194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Times New Roman"/>
              </a:rPr>
              <a:t>Obligaciones del Trabajador </a:t>
            </a:r>
            <a:endParaRPr lang="es-CO" sz="2000" b="1" dirty="0">
              <a:solidFill>
                <a:schemeClr val="accent1">
                  <a:lumMod val="50000"/>
                </a:schemeClr>
              </a:solidFill>
              <a:latin typeface="Arial"/>
              <a:ea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78584D-F910-4E59-ACD1-DE4574A2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400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CO" sz="194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Comités</a:t>
            </a:r>
            <a:r>
              <a:rPr lang="en-US" sz="194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 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="" xmlns:a16="http://schemas.microsoft.com/office/drawing/2014/main" id="{C8FB4DD2-7933-0DE7-C0AD-E033CEE7025E}"/>
              </a:ext>
            </a:extLst>
          </p:cNvPr>
          <p:cNvGrpSpPr/>
          <p:nvPr/>
        </p:nvGrpSpPr>
        <p:grpSpPr>
          <a:xfrm>
            <a:off x="1501977" y="1938235"/>
            <a:ext cx="3991055" cy="3827043"/>
            <a:chOff x="1592181" y="1734146"/>
            <a:chExt cx="3991055" cy="3827043"/>
          </a:xfrm>
        </p:grpSpPr>
        <p:pic>
          <p:nvPicPr>
            <p:cNvPr id="4" name="Imagen 3">
              <a:extLst>
                <a:ext uri="{FF2B5EF4-FFF2-40B4-BE49-F238E27FC236}">
                  <a16:creationId xmlns="" xmlns:a16="http://schemas.microsoft.com/office/drawing/2014/main" id="{91495E4B-F5ED-1A3C-6453-0726308A9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92181" y="2571750"/>
              <a:ext cx="3991055" cy="2989439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="" xmlns:a16="http://schemas.microsoft.com/office/drawing/2014/main" id="{78B32EEE-7249-122F-A7A3-C504711D7871}"/>
                </a:ext>
              </a:extLst>
            </p:cNvPr>
            <p:cNvSpPr txBox="1"/>
            <p:nvPr/>
          </p:nvSpPr>
          <p:spPr>
            <a:xfrm>
              <a:off x="1990440" y="1734146"/>
              <a:ext cx="31945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chemeClr val="accent1">
                      <a:lumMod val="50000"/>
                    </a:schemeClr>
                  </a:solidFill>
                </a:rPr>
                <a:t>Comité Paritario de Seguridad y salud en el trabajo </a:t>
              </a:r>
            </a:p>
            <a:p>
              <a:pPr algn="ctr"/>
              <a:r>
                <a:rPr lang="es-ES" b="1" dirty="0">
                  <a:solidFill>
                    <a:schemeClr val="accent1">
                      <a:lumMod val="50000"/>
                    </a:schemeClr>
                  </a:solidFill>
                </a:rPr>
                <a:t>COPASST </a:t>
              </a: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="" xmlns:a16="http://schemas.microsoft.com/office/drawing/2014/main" id="{A67572C0-D5DE-974A-FA2D-1039CF5EFC3C}"/>
              </a:ext>
            </a:extLst>
          </p:cNvPr>
          <p:cNvGrpSpPr/>
          <p:nvPr/>
        </p:nvGrpSpPr>
        <p:grpSpPr>
          <a:xfrm>
            <a:off x="6698969" y="1938235"/>
            <a:ext cx="3502593" cy="3337203"/>
            <a:chOff x="6698969" y="1938235"/>
            <a:chExt cx="3502593" cy="3337203"/>
          </a:xfrm>
        </p:grpSpPr>
        <p:pic>
          <p:nvPicPr>
            <p:cNvPr id="5" name="Imagen 4">
              <a:extLst>
                <a:ext uri="{FF2B5EF4-FFF2-40B4-BE49-F238E27FC236}">
                  <a16:creationId xmlns="" xmlns:a16="http://schemas.microsoft.com/office/drawing/2014/main" id="{0EA5A8EE-F897-28A9-9BCA-947B9F1F78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578" t="14234" r="18638"/>
            <a:stretch/>
          </p:blipFill>
          <p:spPr>
            <a:xfrm>
              <a:off x="6698969" y="2857500"/>
              <a:ext cx="3420085" cy="2417938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="" xmlns:a16="http://schemas.microsoft.com/office/drawing/2014/main" id="{1EDEAC2F-CC68-2EB9-C05D-F9CA0434C236}"/>
                </a:ext>
              </a:extLst>
            </p:cNvPr>
            <p:cNvSpPr txBox="1"/>
            <p:nvPr/>
          </p:nvSpPr>
          <p:spPr>
            <a:xfrm>
              <a:off x="7007023" y="1938235"/>
              <a:ext cx="3194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chemeClr val="accent1">
                      <a:lumMod val="50000"/>
                    </a:schemeClr>
                  </a:solidFill>
                </a:rPr>
                <a:t>Comité de Convivencia Laboral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145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78584D-F910-4E59-ACD1-DE4574A2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5219307" cy="161620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s-CO" sz="32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¿Qué es el Comité Paritario de Seguridad y Salud en el Trabajo </a:t>
            </a:r>
            <a:br>
              <a:rPr lang="es-CO" sz="32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s-CO" sz="32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COPASST?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ED97231C-2EEC-5E51-409D-5BE4D36212B9}"/>
              </a:ext>
            </a:extLst>
          </p:cNvPr>
          <p:cNvSpPr txBox="1"/>
          <p:nvPr/>
        </p:nvSpPr>
        <p:spPr>
          <a:xfrm>
            <a:off x="876692" y="2731702"/>
            <a:ext cx="5219307" cy="3537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Es un grupo  conformado por igual número de personas en </a:t>
            </a:r>
            <a:r>
              <a:rPr lang="es-CO" sz="2000"/>
              <a:t>representación</a:t>
            </a:r>
            <a:r>
              <a:rPr lang="en-US" sz="2000"/>
              <a:t> del empleador y de los trabajadores, constituyéndose en un  medio para la promoción de la salud ocupacional.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Su principal objetivo es hacer seguimiento a la Seguridad y Salud en el trabajo, al igual que canalizar las inquietudes de salud y seguridad de los trabajadores hacia la administración. </a:t>
            </a:r>
            <a:endParaRPr lang="en-US" sz="2000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40D393B9-EA1B-CD3F-D942-0119DF638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2" r="3117" b="-1"/>
          <a:stretch/>
        </p:blipFill>
        <p:spPr>
          <a:xfrm>
            <a:off x="7008019" y="1747112"/>
            <a:ext cx="4273463" cy="336377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C54A2A4D-19EF-3552-F383-6AD9587C8A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48" name="Rectangle 23">
              <a:extLst>
                <a:ext uri="{FF2B5EF4-FFF2-40B4-BE49-F238E27FC236}">
                  <a16:creationId xmlns="" xmlns:a16="http://schemas.microsoft.com/office/drawing/2014/main" id="{A9208F0F-2734-3945-8FD0-EEB19CF41A3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62CFF5D9-43B9-9D58-6F3F-25041716D93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166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7" descr="https://dl-mail.ymail.com/ws/download/mailboxes/@.id==VjJ-t5-BrsU7IQz1bBDaXkW3WqrIiU9WZG_1uifZIbft9qHuIoNgZABVI8J5ZZH3yMQ6/messages/@.id==ACJKyAoAFWSUWXZvaw1lsJM135M/content/parts/@.id==6/raw?appid=YahooMailNeo&amp;ymreqid=643ebce7-a6fa-f420-0170-080003010000&amp;token=zitEzqOML3j84e6ealFTT5U7-km5qEQF52lp7AcCuBYCuq92zTuHjf41NwDEywN8i4ba5koCGVbf_-O1Gi5XfRdIPJS9CODJcxwkcLzSDAc9uZOyFBNSD4fRaiNYx2I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CO" altLang="es-CO" dirty="0">
              <a:solidFill>
                <a:prstClr val="white"/>
              </a:solidFill>
            </a:endParaRPr>
          </a:p>
        </p:txBody>
      </p:sp>
      <p:sp>
        <p:nvSpPr>
          <p:cNvPr id="10243" name="AutoShape 29" descr="https://dl-mail.ymail.com/ws/download/mailboxes/@.id==VjJ-t5-BrsU7IQz1bBDaXkW3WqrIiU9WZG_1uifZIbft9qHuIoNgZABVI8J5ZZH3yMQ6/messages/@.id==ACJKyAoAFWSUWXZvaw1lsJM135M/content/parts/@.id==6/raw?appid=YahooMailNeo&amp;ymreqid=643ebce7-a6fa-f420-0170-080003010000&amp;token=zitEzqOML3j84e6ealFTT5U7-km5qEQF52lp7AcCuBYCuq92zTuHjf41NwDEywN8i4ba5koCGVbf_-O1Gi5XfRdIPJS9CODJcxwkcLzSDAc9uZOyFBNSD4fRaiNYx2IE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CO" altLang="es-CO" dirty="0">
              <a:solidFill>
                <a:prstClr val="white"/>
              </a:solidFill>
            </a:endParaRPr>
          </a:p>
        </p:txBody>
      </p:sp>
      <p:sp>
        <p:nvSpPr>
          <p:cNvPr id="4" name="3 Marcador de texto"/>
          <p:cNvSpPr>
            <a:spLocks/>
          </p:cNvSpPr>
          <p:nvPr/>
        </p:nvSpPr>
        <p:spPr>
          <a:xfrm>
            <a:off x="536172" y="2443163"/>
            <a:ext cx="6101695" cy="3614736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algn="ctr" defTabSz="886968">
              <a:spcAft>
                <a:spcPts val="600"/>
              </a:spcAft>
            </a:pPr>
            <a:r>
              <a:rPr lang="es-ES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un sistema basado en la mejora continua que implementa medidas para anticipar, reconocer, evaluar y controlar los riesgos y peligros presentes en el entorno laboral que puedan afectar al trabajador, en desarrollo de sus actividades contractuales o sus funciones de cargo.</a:t>
            </a:r>
          </a:p>
          <a:p>
            <a:pPr algn="just" defTabSz="886968">
              <a:spcAft>
                <a:spcPts val="600"/>
              </a:spcAft>
            </a:pPr>
            <a:endParaRPr lang="es-ES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886968">
              <a:spcAft>
                <a:spcPts val="600"/>
              </a:spcAft>
            </a:pPr>
            <a:r>
              <a:rPr lang="es-ES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sistema aplica para las personas de la empresa, independiente de su forma de contratación o vinculación.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D7AA33BE-595D-4063-BC53-E9E32DA47696}"/>
              </a:ext>
            </a:extLst>
          </p:cNvPr>
          <p:cNvSpPr txBox="1"/>
          <p:nvPr/>
        </p:nvSpPr>
        <p:spPr>
          <a:xfrm>
            <a:off x="3886519" y="643466"/>
            <a:ext cx="5254482" cy="68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86968">
              <a:spcAft>
                <a:spcPts val="600"/>
              </a:spcAft>
              <a:tabLst>
                <a:tab pos="2619019" algn="ctr"/>
                <a:tab pos="5238039" algn="r"/>
              </a:tabLst>
              <a:defRPr/>
            </a:pPr>
            <a:r>
              <a:rPr lang="es-CO" sz="1940" b="1" kern="1200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Sistema de Gestión de Seguridad y Salud en </a:t>
            </a:r>
            <a:r>
              <a:rPr lang="es-CO" sz="194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Times New Roman"/>
              </a:rPr>
              <a:t>e</a:t>
            </a:r>
            <a:r>
              <a:rPr lang="es-CO" sz="1940" b="1" kern="1200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l Trabajo </a:t>
            </a:r>
            <a:endParaRPr lang="es-CO" sz="2000" b="1" dirty="0">
              <a:solidFill>
                <a:schemeClr val="accent1">
                  <a:lumMod val="50000"/>
                </a:schemeClr>
              </a:solidFill>
              <a:latin typeface="Arial"/>
              <a:ea typeface="Times New Roman"/>
              <a:cs typeface="Times New Roman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="" xmlns:a16="http://schemas.microsoft.com/office/drawing/2014/main" id="{EA691B94-C627-C221-D750-D122B4D9DD23}"/>
              </a:ext>
            </a:extLst>
          </p:cNvPr>
          <p:cNvGrpSpPr/>
          <p:nvPr/>
        </p:nvGrpSpPr>
        <p:grpSpPr>
          <a:xfrm>
            <a:off x="6818488" y="2443163"/>
            <a:ext cx="4458230" cy="2853267"/>
            <a:chOff x="6818488" y="2443163"/>
            <a:chExt cx="4458230" cy="2853267"/>
          </a:xfrm>
        </p:grpSpPr>
        <p:pic>
          <p:nvPicPr>
            <p:cNvPr id="3" name="Imagen 2">
              <a:extLst>
                <a:ext uri="{FF2B5EF4-FFF2-40B4-BE49-F238E27FC236}">
                  <a16:creationId xmlns="" xmlns:a16="http://schemas.microsoft.com/office/drawing/2014/main" id="{C175DBA4-1688-B083-FD83-FF26A8BB3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18488" y="2443163"/>
              <a:ext cx="4458230" cy="2853267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="" xmlns:a16="http://schemas.microsoft.com/office/drawing/2014/main" id="{A3FD87D3-A92B-5787-2E1A-2629F7BE2EFE}"/>
                </a:ext>
              </a:extLst>
            </p:cNvPr>
            <p:cNvSpPr txBox="1"/>
            <p:nvPr/>
          </p:nvSpPr>
          <p:spPr>
            <a:xfrm>
              <a:off x="8337312" y="3429000"/>
              <a:ext cx="14205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800" dirty="0">
                  <a:solidFill>
                    <a:srgbClr val="FF0000"/>
                  </a:solidFill>
                  <a:latin typeface="ADLaM Display" panose="020F0502020204030204" pitchFamily="2" charset="0"/>
                  <a:ea typeface="ADLaM Display" panose="020F0502020204030204" pitchFamily="2" charset="0"/>
                  <a:cs typeface="ADLaM Display" panose="020F0502020204030204" pitchFamily="2" charset="0"/>
                </a:rPr>
                <a:t>SG-SST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8757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="" xmlns:a16="http://schemas.microsoft.com/office/drawing/2014/main" id="{2048188E-3857-9E42-ECFD-2550C64D42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2752073"/>
              </p:ext>
            </p:extLst>
          </p:nvPr>
        </p:nvGraphicFramePr>
        <p:xfrm>
          <a:off x="2257778" y="678520"/>
          <a:ext cx="9052278" cy="5698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4">
            <a:extLst>
              <a:ext uri="{FF2B5EF4-FFF2-40B4-BE49-F238E27FC236}">
                <a16:creationId xmlns="" xmlns:a16="http://schemas.microsoft.com/office/drawing/2014/main" id="{F1A21EB6-E606-319A-A593-AF098BEA7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88" y="2939874"/>
            <a:ext cx="3001434" cy="978252"/>
          </a:xfrm>
        </p:spPr>
        <p:txBody>
          <a:bodyPr/>
          <a:lstStyle/>
          <a:p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COPASST</a:t>
            </a:r>
            <a:r>
              <a:rPr lang="es-C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076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="" xmlns:a16="http://schemas.microsoft.com/office/drawing/2014/main" id="{F1A21EB6-E606-319A-A593-AF098BEA7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88" y="2939874"/>
            <a:ext cx="3001434" cy="978252"/>
          </a:xfrm>
        </p:spPr>
        <p:txBody>
          <a:bodyPr/>
          <a:lstStyle/>
          <a:p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COPASST</a:t>
            </a:r>
            <a:r>
              <a:rPr lang="es-CO" dirty="0"/>
              <a:t> </a:t>
            </a:r>
          </a:p>
        </p:txBody>
      </p:sp>
      <p:pic>
        <p:nvPicPr>
          <p:cNvPr id="1026" name="Picture 2" descr="C:\Users\Usuario\Downloads\mailing-COPA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237" y="563335"/>
            <a:ext cx="3764104" cy="567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08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78584D-F910-4E59-ACD1-DE4574A2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5219307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O" sz="32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¿Qué es el Comité de Convivencia Laboral?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ED97231C-2EEC-5E51-409D-5BE4D36212B9}"/>
              </a:ext>
            </a:extLst>
          </p:cNvPr>
          <p:cNvSpPr txBox="1"/>
          <p:nvPr/>
        </p:nvSpPr>
        <p:spPr>
          <a:xfrm>
            <a:off x="876692" y="2731702"/>
            <a:ext cx="5219307" cy="3537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s-CO" sz="2000" dirty="0"/>
              <a:t>Es un grupo  conformado por trabajadores  elegidos por votación y por trabajadores designados por el empleador, y es el responsable de  administrar y controlar el procedimiento interno destinado a prevenir conductas constitutivas de acoso laboral y prever aquellos mecanismos que permitan superar aquellas conductas de ultraje a  la dignidad humana, que se puedan presentar al interior de la empresa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40D393B9-EA1B-CD3F-D942-0119DF638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2" r="3117" b="-1"/>
          <a:stretch/>
        </p:blipFill>
        <p:spPr>
          <a:xfrm>
            <a:off x="7008019" y="1747112"/>
            <a:ext cx="4273463" cy="336377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C54A2A4D-19EF-3552-F383-6AD9587C8A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48" name="Rectangle 23">
              <a:extLst>
                <a:ext uri="{FF2B5EF4-FFF2-40B4-BE49-F238E27FC236}">
                  <a16:creationId xmlns="" xmlns:a16="http://schemas.microsoft.com/office/drawing/2014/main" id="{A9208F0F-2734-3945-8FD0-EEB19CF41A3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62CFF5D9-43B9-9D58-6F3F-25041716D93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802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="" xmlns:a16="http://schemas.microsoft.com/office/drawing/2014/main" id="{2048188E-3857-9E42-ECFD-2550C64D42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2284746"/>
              </p:ext>
            </p:extLst>
          </p:nvPr>
        </p:nvGraphicFramePr>
        <p:xfrm>
          <a:off x="1636889" y="203200"/>
          <a:ext cx="10339213" cy="638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4">
            <a:extLst>
              <a:ext uri="{FF2B5EF4-FFF2-40B4-BE49-F238E27FC236}">
                <a16:creationId xmlns="" xmlns:a16="http://schemas.microsoft.com/office/drawing/2014/main" id="{F1A21EB6-E606-319A-A593-AF098BEA7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" y="2939874"/>
            <a:ext cx="3611035" cy="978252"/>
          </a:xfrm>
        </p:spPr>
        <p:txBody>
          <a:bodyPr>
            <a:noAutofit/>
          </a:bodyPr>
          <a:lstStyle/>
          <a:p>
            <a:r>
              <a:rPr lang="es-CO" sz="2800" b="1" dirty="0">
                <a:solidFill>
                  <a:schemeClr val="accent1">
                    <a:lumMod val="50000"/>
                  </a:schemeClr>
                </a:solidFill>
              </a:rPr>
              <a:t>Comité de Convivencia Laboral </a:t>
            </a:r>
          </a:p>
        </p:txBody>
      </p:sp>
    </p:spTree>
    <p:extLst>
      <p:ext uri="{BB962C8B-B14F-4D97-AF65-F5344CB8AC3E}">
        <p14:creationId xmlns:p14="http://schemas.microsoft.com/office/powerpoint/2010/main" val="16149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="" xmlns:a16="http://schemas.microsoft.com/office/drawing/2014/main" id="{F1A21EB6-E606-319A-A593-AF098BEA7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" y="2939874"/>
            <a:ext cx="3611035" cy="978252"/>
          </a:xfrm>
        </p:spPr>
        <p:txBody>
          <a:bodyPr>
            <a:noAutofit/>
          </a:bodyPr>
          <a:lstStyle/>
          <a:p>
            <a:r>
              <a:rPr lang="es-CO" sz="2800" b="1" dirty="0">
                <a:solidFill>
                  <a:schemeClr val="accent1">
                    <a:lumMod val="50000"/>
                  </a:schemeClr>
                </a:solidFill>
              </a:rPr>
              <a:t>Comité de Convivencia Laboral </a:t>
            </a:r>
          </a:p>
        </p:txBody>
      </p:sp>
      <p:pic>
        <p:nvPicPr>
          <p:cNvPr id="2050" name="Picture 2" descr="C:\Users\Usuario\Downloads\mailing- comité de convivencia labor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564" y="185056"/>
            <a:ext cx="3711329" cy="633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54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800100" y="1628694"/>
            <a:ext cx="5705231" cy="4631370"/>
            <a:chOff x="2496075" y="1868902"/>
            <a:chExt cx="5331472" cy="4196763"/>
          </a:xfrm>
        </p:grpSpPr>
        <p:sp>
          <p:nvSpPr>
            <p:cNvPr id="6" name="5 Rectángulo redondeado"/>
            <p:cNvSpPr/>
            <p:nvPr/>
          </p:nvSpPr>
          <p:spPr>
            <a:xfrm>
              <a:off x="4885005" y="1868902"/>
              <a:ext cx="2480723" cy="619125"/>
            </a:xfrm>
            <a:prstGeom prst="roundRect">
              <a:avLst/>
            </a:prstGeom>
            <a:solidFill>
              <a:schemeClr val="bg1"/>
            </a:solidFill>
            <a:ln w="42500" cap="flat" cmpd="sng" algn="ctr">
              <a:solidFill>
                <a:srgbClr val="629DD1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s-CO" sz="2400" b="1" kern="0" dirty="0">
                  <a:solidFill>
                    <a:schemeClr val="accent1">
                      <a:lumMod val="50000"/>
                    </a:schemeClr>
                  </a:solidFill>
                  <a:latin typeface="Century Gothic"/>
                </a:rPr>
                <a:t>ACCIDENTE</a:t>
              </a:r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5812107" y="2974588"/>
              <a:ext cx="1764636" cy="838598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4A66AC">
                  <a:satMod val="150000"/>
                </a:srgbClr>
              </a:solidFill>
              <a:prstDash val="solid"/>
              <a:headEnd/>
              <a:tailEnd/>
            </a:ln>
            <a:effectLst>
              <a:outerShdw blurRad="65500" dist="38100" dir="5400000" rotWithShape="0">
                <a:srgbClr val="000000">
                  <a:alpha val="40000"/>
                </a:srgbClr>
              </a:outerShdw>
            </a:effectLst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es-CO" sz="1400" b="1" kern="0" dirty="0">
                  <a:ln w="10541" cmpd="sng">
                    <a:solidFill>
                      <a:srgbClr val="629DD1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ysClr val="windowText" lastClr="000000"/>
                  </a:solidFill>
                  <a:latin typeface="Century Gothic"/>
                </a:rPr>
                <a:t>Prestar </a:t>
              </a:r>
            </a:p>
            <a:p>
              <a:pPr algn="ctr" eaLnBrk="0" hangingPunct="0">
                <a:defRPr/>
              </a:pPr>
              <a:r>
                <a:rPr lang="es-CO" sz="1400" b="1" kern="0" dirty="0">
                  <a:ln w="10541" cmpd="sng">
                    <a:solidFill>
                      <a:srgbClr val="629DD1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ysClr val="windowText" lastClr="000000"/>
                  </a:solidFill>
                  <a:latin typeface="Century Gothic"/>
                </a:rPr>
                <a:t>Primeros </a:t>
              </a:r>
            </a:p>
            <a:p>
              <a:pPr algn="ctr" eaLnBrk="0" hangingPunct="0">
                <a:defRPr/>
              </a:pPr>
              <a:r>
                <a:rPr lang="es-CO" sz="1400" b="1" kern="0" dirty="0">
                  <a:ln w="10541" cmpd="sng">
                    <a:solidFill>
                      <a:srgbClr val="629DD1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ysClr val="windowText" lastClr="000000"/>
                  </a:solidFill>
                  <a:latin typeface="Century Gothic"/>
                </a:rPr>
                <a:t>Auxilios</a:t>
              </a:r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2496075" y="2805006"/>
              <a:ext cx="3135695" cy="121600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  <a:headEnd/>
              <a:tailEnd/>
            </a:ln>
            <a:effectLst>
              <a:outerShdw blurRad="65500" dist="38100" dir="5400000" rotWithShape="0">
                <a:srgbClr val="000000">
                  <a:alpha val="40000"/>
                </a:srgbClr>
              </a:outerShdw>
            </a:effectLst>
          </p:spPr>
          <p:txBody>
            <a:bodyPr wrap="none" anchor="ctr"/>
            <a:lstStyle/>
            <a:p>
              <a:pPr marL="342900" indent="-342900" algn="just" eaLnBrk="0" hangingPunct="0">
                <a:buFont typeface="+mj-lt"/>
                <a:buAutoNum type="arabicPeriod"/>
                <a:defRPr/>
              </a:pPr>
              <a:r>
                <a:rPr lang="es-CO" sz="1400" b="1" kern="0" dirty="0">
                  <a:ln w="10541" cmpd="sng">
                    <a:solidFill>
                      <a:srgbClr val="629DD1">
                        <a:shade val="88000"/>
                        <a:satMod val="110000"/>
                      </a:srgbClr>
                    </a:solidFill>
                    <a:prstDash val="solid"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Reporte a</a:t>
              </a:r>
              <a:r>
                <a:rPr lang="es-CO" sz="1400" b="1" kern="0" dirty="0" smtClean="0">
                  <a:ln w="10541" cmpd="sng">
                    <a:solidFill>
                      <a:srgbClr val="629DD1">
                        <a:shade val="88000"/>
                        <a:satMod val="110000"/>
                      </a:srgbClr>
                    </a:solidFill>
                    <a:prstDash val="solid"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l jefe Inmediato</a:t>
              </a:r>
            </a:p>
            <a:p>
              <a:pPr marL="342900" indent="-342900" algn="just" eaLnBrk="0" hangingPunct="0">
                <a:buFont typeface="+mj-lt"/>
                <a:buAutoNum type="arabicPeriod"/>
                <a:defRPr/>
              </a:pPr>
              <a:r>
                <a:rPr lang="es-CO" sz="1400" b="1" kern="0" dirty="0" smtClean="0">
                  <a:ln w="10541" cmpd="sng">
                    <a:solidFill>
                      <a:srgbClr val="629DD1">
                        <a:shade val="88000"/>
                        <a:satMod val="110000"/>
                      </a:srgbClr>
                    </a:solidFill>
                    <a:prstDash val="solid"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Llame a la línea de atención </a:t>
              </a:r>
            </a:p>
            <a:p>
              <a:pPr algn="just" eaLnBrk="0" hangingPunct="0">
                <a:defRPr/>
              </a:pPr>
              <a:r>
                <a:rPr lang="es-CO" sz="1400" b="1" kern="0" dirty="0">
                  <a:ln w="10541" cmpd="sng">
                    <a:solidFill>
                      <a:srgbClr val="629DD1">
                        <a:shade val="88000"/>
                        <a:satMod val="110000"/>
                      </a:srgbClr>
                    </a:solidFill>
                    <a:prstDash val="solid"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CO" sz="1400" b="1" kern="0" dirty="0" smtClean="0">
                  <a:ln w="10541" cmpd="sng">
                    <a:solidFill>
                      <a:srgbClr val="629DD1">
                        <a:shade val="88000"/>
                        <a:satMod val="110000"/>
                      </a:srgbClr>
                    </a:solidFill>
                    <a:prstDash val="solid"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     SURA</a:t>
              </a:r>
            </a:p>
            <a:p>
              <a:pPr marL="342900" indent="-342900" algn="just" eaLnBrk="0" hangingPunct="0">
                <a:buFont typeface="+mj-lt"/>
                <a:buAutoNum type="arabicPeriod"/>
                <a:defRPr/>
              </a:pPr>
              <a:r>
                <a:rPr lang="es-CO" sz="1400" b="1" kern="0" dirty="0" smtClean="0">
                  <a:ln w="10541" cmpd="sng">
                    <a:solidFill>
                      <a:srgbClr val="629DD1">
                        <a:shade val="88000"/>
                        <a:satMod val="110000"/>
                      </a:srgbClr>
                    </a:solidFill>
                    <a:prstDash val="solid"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Presente su documento de</a:t>
              </a:r>
            </a:p>
            <a:p>
              <a:pPr algn="just" eaLnBrk="0" hangingPunct="0">
                <a:defRPr/>
              </a:pPr>
              <a:r>
                <a:rPr lang="es-CO" sz="1400" b="1" kern="0" dirty="0">
                  <a:ln w="10541" cmpd="sng">
                    <a:solidFill>
                      <a:srgbClr val="629DD1">
                        <a:shade val="88000"/>
                        <a:satMod val="110000"/>
                      </a:srgbClr>
                    </a:solidFill>
                    <a:prstDash val="solid"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CO" sz="1400" b="1" kern="0" dirty="0" smtClean="0">
                  <a:ln w="10541" cmpd="sng">
                    <a:solidFill>
                      <a:srgbClr val="629DD1">
                        <a:shade val="88000"/>
                        <a:satMod val="110000"/>
                      </a:srgbClr>
                    </a:solidFill>
                    <a:prstDash val="solid"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     identidad.</a:t>
              </a:r>
            </a:p>
            <a:p>
              <a:pPr algn="just" eaLnBrk="0" hangingPunct="0">
                <a:defRPr/>
              </a:pPr>
              <a:r>
                <a:rPr lang="es-CO" sz="1400" b="1" kern="0" dirty="0" smtClean="0">
                  <a:ln w="10541" cmpd="sng">
                    <a:solidFill>
                      <a:srgbClr val="629DD1">
                        <a:shade val="88000"/>
                        <a:satMod val="110000"/>
                      </a:srgbClr>
                    </a:solidFill>
                    <a:prstDash val="solid"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s-CO" sz="1400" b="1" kern="0" dirty="0">
                <a:ln w="10541" cmpd="sng">
                  <a:solidFill>
                    <a:srgbClr val="629DD1">
                      <a:shade val="88000"/>
                      <a:satMod val="110000"/>
                    </a:srgbClr>
                  </a:solidFill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5563446" y="5312649"/>
              <a:ext cx="2264101" cy="7530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297FD5">
                  <a:satMod val="150000"/>
                </a:srgbClr>
              </a:solidFill>
              <a:prstDash val="solid"/>
              <a:headEnd/>
              <a:tailEnd/>
            </a:ln>
            <a:effectLst>
              <a:outerShdw blurRad="65500" dist="381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pPr algn="ctr" eaLnBrk="0" hangingPunct="0">
                <a:defRPr/>
              </a:pPr>
              <a:r>
                <a:rPr lang="es-CO" sz="1600" b="1" kern="0" dirty="0">
                  <a:ln w="10541" cmpd="sng">
                    <a:solidFill>
                      <a:srgbClr val="629DD1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ysClr val="windowText" lastClr="000000"/>
                  </a:solidFill>
                  <a:latin typeface="Century Gothic"/>
                </a:rPr>
                <a:t>Trasladar  a La IPS </a:t>
              </a:r>
              <a:r>
                <a:rPr lang="es-CO" sz="1600" b="1" kern="0" dirty="0" smtClean="0">
                  <a:ln w="10541" cmpd="sng">
                    <a:solidFill>
                      <a:srgbClr val="629DD1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ysClr val="windowText" lastClr="000000"/>
                  </a:solidFill>
                  <a:latin typeface="Century Gothic"/>
                </a:rPr>
                <a:t> definida por SURA y/o la </a:t>
              </a:r>
              <a:r>
                <a:rPr lang="es-CO" sz="1600" b="1" kern="0" dirty="0">
                  <a:ln w="10541" cmpd="sng">
                    <a:solidFill>
                      <a:srgbClr val="629DD1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ysClr val="windowText" lastClr="000000"/>
                  </a:solidFill>
                  <a:latin typeface="Century Gothic"/>
                </a:rPr>
                <a:t>m</a:t>
              </a:r>
              <a:r>
                <a:rPr lang="es-CO" sz="1600" b="1" kern="0" dirty="0" smtClean="0">
                  <a:ln w="10541" cmpd="sng">
                    <a:solidFill>
                      <a:srgbClr val="629DD1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ysClr val="windowText" lastClr="000000"/>
                  </a:solidFill>
                  <a:latin typeface="Century Gothic"/>
                </a:rPr>
                <a:t>ás </a:t>
              </a:r>
              <a:r>
                <a:rPr lang="es-CO" sz="1600" b="1" kern="0" dirty="0">
                  <a:ln w="10541" cmpd="sng">
                    <a:solidFill>
                      <a:srgbClr val="629DD1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ysClr val="windowText" lastClr="000000"/>
                  </a:solidFill>
                  <a:latin typeface="Century Gothic"/>
                </a:rPr>
                <a:t>Cercana</a:t>
              </a:r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2798896" y="4566698"/>
              <a:ext cx="2153115" cy="669348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4A66AC">
                  <a:satMod val="150000"/>
                </a:srgbClr>
              </a:solidFill>
              <a:prstDash val="solid"/>
              <a:headEnd/>
              <a:tailEnd/>
            </a:ln>
            <a:effectLst>
              <a:outerShdw blurRad="65500" dist="381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pPr algn="ctr" eaLnBrk="0" hangingPunct="0">
                <a:defRPr/>
              </a:pPr>
              <a:r>
                <a:rPr lang="es-CO" sz="1400" b="1" kern="0" dirty="0">
                  <a:ln w="10541" cmpd="sng">
                    <a:solidFill>
                      <a:srgbClr val="629DD1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ysClr val="windowText" lastClr="000000"/>
                  </a:solidFill>
                  <a:latin typeface="Century Gothic"/>
                </a:rPr>
                <a:t>Realizar el reporte de accidente a  la ARL </a:t>
              </a:r>
              <a:r>
                <a:rPr lang="es-CO" sz="1400" b="1" kern="0" dirty="0" smtClean="0">
                  <a:ln w="10541" cmpd="sng">
                    <a:solidFill>
                      <a:srgbClr val="629DD1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ysClr val="windowText" lastClr="000000"/>
                  </a:solidFill>
                  <a:latin typeface="Century Gothic"/>
                </a:rPr>
                <a:t>SURA </a:t>
              </a:r>
              <a:endParaRPr lang="es-CO" b="1" kern="0" dirty="0">
                <a:ln w="10541" cmpd="sng">
                  <a:solidFill>
                    <a:srgbClr val="629DD1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latin typeface="Century Gothic"/>
              </a:endParaRPr>
            </a:p>
          </p:txBody>
        </p:sp>
        <p:cxnSp>
          <p:nvCxnSpPr>
            <p:cNvPr id="11" name="10 Conector recto de flecha"/>
            <p:cNvCxnSpPr>
              <a:stCxn id="7" idx="2"/>
              <a:endCxn id="9" idx="0"/>
            </p:cNvCxnSpPr>
            <p:nvPr/>
          </p:nvCxnSpPr>
          <p:spPr>
            <a:xfrm>
              <a:off x="6694426" y="3813186"/>
              <a:ext cx="1071" cy="1499463"/>
            </a:xfrm>
            <a:prstGeom prst="straightConnector1">
              <a:avLst/>
            </a:prstGeom>
            <a:noFill/>
            <a:ln w="25400" cap="flat" cmpd="sng" algn="ctr">
              <a:solidFill>
                <a:srgbClr val="4A66AC"/>
              </a:solidFill>
              <a:prstDash val="solid"/>
              <a:tailEnd type="arrow"/>
            </a:ln>
            <a:effectLst>
              <a:outerShdw blurRad="65500" dist="38100" dir="5400000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12" name="16 Forma"/>
            <p:cNvCxnSpPr/>
            <p:nvPr/>
          </p:nvCxnSpPr>
          <p:spPr>
            <a:xfrm rot="10800000" flipV="1">
              <a:off x="3947398" y="2178466"/>
              <a:ext cx="956496" cy="626540"/>
            </a:xfrm>
            <a:prstGeom prst="bentConnector2">
              <a:avLst/>
            </a:prstGeom>
            <a:noFill/>
            <a:ln w="25400" cap="flat" cmpd="sng" algn="ctr">
              <a:solidFill>
                <a:srgbClr val="4A66AC"/>
              </a:solidFill>
              <a:prstDash val="solid"/>
              <a:headEnd type="arrow"/>
              <a:tailEnd type="arrow"/>
            </a:ln>
            <a:effectLst>
              <a:outerShdw blurRad="65500" dist="38100" dir="5400000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13" name="12 Conector angular"/>
            <p:cNvCxnSpPr>
              <a:stCxn id="10" idx="2"/>
            </p:cNvCxnSpPr>
            <p:nvPr/>
          </p:nvCxnSpPr>
          <p:spPr>
            <a:xfrm rot="16200000" flipH="1">
              <a:off x="4395497" y="4716003"/>
              <a:ext cx="647911" cy="1687996"/>
            </a:xfrm>
            <a:prstGeom prst="bentConnector2">
              <a:avLst/>
            </a:prstGeom>
            <a:noFill/>
            <a:ln w="25400" cap="flat" cmpd="sng" algn="ctr">
              <a:solidFill>
                <a:srgbClr val="4A66AC"/>
              </a:solidFill>
              <a:prstDash val="solid"/>
              <a:tailEnd type="arrow"/>
            </a:ln>
            <a:effectLst>
              <a:outerShdw blurRad="65500" dist="38100" dir="5400000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14" name="13 Conector recto de flecha"/>
            <p:cNvCxnSpPr/>
            <p:nvPr/>
          </p:nvCxnSpPr>
          <p:spPr>
            <a:xfrm rot="16200000" flipH="1">
              <a:off x="3676222" y="4207462"/>
              <a:ext cx="396875" cy="1588"/>
            </a:xfrm>
            <a:prstGeom prst="straightConnector1">
              <a:avLst/>
            </a:prstGeom>
            <a:noFill/>
            <a:ln w="25400" cap="flat" cmpd="sng" algn="ctr">
              <a:solidFill>
                <a:srgbClr val="4A66AC"/>
              </a:solidFill>
              <a:prstDash val="solid"/>
              <a:headEnd type="arrow"/>
              <a:tailEnd type="arrow"/>
            </a:ln>
            <a:effectLst>
              <a:outerShdw blurRad="65500" dist="38100" dir="5400000" rotWithShape="0">
                <a:srgbClr val="000000">
                  <a:alpha val="40000"/>
                </a:srgbClr>
              </a:outerShdw>
            </a:effectLst>
          </p:spPr>
        </p:cxnSp>
      </p:grpSp>
      <p:grpSp>
        <p:nvGrpSpPr>
          <p:cNvPr id="15" name="14 Grupo"/>
          <p:cNvGrpSpPr/>
          <p:nvPr/>
        </p:nvGrpSpPr>
        <p:grpSpPr>
          <a:xfrm>
            <a:off x="7091915" y="1533055"/>
            <a:ext cx="3611775" cy="4696774"/>
            <a:chOff x="7504961" y="1424444"/>
            <a:chExt cx="3062745" cy="2932169"/>
          </a:xfrm>
        </p:grpSpPr>
        <p:sp>
          <p:nvSpPr>
            <p:cNvPr id="16" name="15 CuadroTexto"/>
            <p:cNvSpPr txBox="1"/>
            <p:nvPr/>
          </p:nvSpPr>
          <p:spPr>
            <a:xfrm>
              <a:off x="7504961" y="3222968"/>
              <a:ext cx="3062745" cy="113364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 eaLnBrk="0" hangingPunct="0">
                <a:defRPr/>
              </a:pPr>
              <a:r>
                <a:rPr lang="es-CO" sz="14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1"/>
                  </a:solidFill>
                </a:rPr>
                <a:t>365 días al año durante las 24 horas </a:t>
              </a:r>
              <a:r>
                <a:rPr lang="es-CO" sz="14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</a:rPr>
                <a:t>018000511414</a:t>
              </a:r>
              <a:r>
                <a:rPr lang="es-CO" sz="14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1"/>
                  </a:solidFill>
                </a:rPr>
                <a:t> </a:t>
              </a:r>
            </a:p>
            <a:p>
              <a:pPr algn="ctr" eaLnBrk="0" hangingPunct="0">
                <a:defRPr/>
              </a:pPr>
              <a:r>
                <a:rPr lang="es-CO" sz="14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1"/>
                  </a:solidFill>
                </a:rPr>
                <a:t>TELEFONOS LOCALES DE LINEAS DE ATENCIÒN</a:t>
              </a:r>
              <a:endParaRPr lang="es-CO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</a:endParaRPr>
            </a:p>
            <a:p>
              <a:pPr algn="ctr" eaLnBrk="0" hangingPunct="0">
                <a:defRPr/>
              </a:pPr>
              <a:r>
                <a:rPr lang="es-CO" sz="14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1"/>
                  </a:solidFill>
                </a:rPr>
                <a:t>Bogotá </a:t>
              </a:r>
              <a:r>
                <a:rPr lang="es-CO" sz="14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</a:rPr>
                <a:t>601 4055911</a:t>
              </a:r>
            </a:p>
            <a:p>
              <a:pPr algn="ctr" eaLnBrk="0" hangingPunct="0">
                <a:defRPr/>
              </a:pPr>
              <a:r>
                <a:rPr lang="es-CO" sz="14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1"/>
                  </a:solidFill>
                </a:rPr>
                <a:t>Medellín </a:t>
              </a:r>
              <a:r>
                <a:rPr lang="es-CO" sz="14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</a:rPr>
                <a:t>604 4444578  </a:t>
              </a:r>
            </a:p>
            <a:p>
              <a:pPr algn="ctr" eaLnBrk="0" hangingPunct="0">
                <a:defRPr/>
              </a:pPr>
              <a:r>
                <a:rPr lang="es-CO" sz="14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1"/>
                  </a:solidFill>
                </a:rPr>
                <a:t>Cali </a:t>
              </a:r>
              <a:r>
                <a:rPr lang="es-CO" sz="14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</a:rPr>
                <a:t>602 3808938</a:t>
              </a:r>
            </a:p>
            <a:p>
              <a:pPr algn="ctr" eaLnBrk="0" hangingPunct="0">
                <a:defRPr/>
              </a:pPr>
              <a:r>
                <a:rPr lang="es-CO" sz="14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1"/>
                  </a:solidFill>
                </a:rPr>
                <a:t>Barranquilla </a:t>
              </a:r>
              <a:r>
                <a:rPr lang="es-CO" sz="14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</a:rPr>
                <a:t>605 3197938</a:t>
              </a:r>
            </a:p>
            <a:p>
              <a:pPr algn="ctr" eaLnBrk="0" hangingPunct="0">
                <a:defRPr/>
              </a:pPr>
              <a:r>
                <a:rPr lang="es-CO" sz="14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1"/>
                  </a:solidFill>
                </a:rPr>
                <a:t>Bucaramanga  </a:t>
              </a:r>
              <a:r>
                <a:rPr lang="es-CO" sz="14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</a:rPr>
                <a:t>607 6917938</a:t>
              </a:r>
              <a:endParaRPr lang="es-CO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7" name="16 Rectángulo redondeado"/>
            <p:cNvSpPr/>
            <p:nvPr/>
          </p:nvSpPr>
          <p:spPr>
            <a:xfrm>
              <a:off x="7601234" y="1424444"/>
              <a:ext cx="2870200" cy="61912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CO" sz="2400" b="1" dirty="0" smtClean="0">
                  <a:solidFill>
                    <a:schemeClr val="accent1">
                      <a:lumMod val="50000"/>
                    </a:schemeClr>
                  </a:solidFill>
                </a:rPr>
                <a:t>Líneas de Atención ARL SURA </a:t>
              </a:r>
              <a:endParaRPr lang="es-CO" sz="2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18" name="17 CuadroTexto"/>
          <p:cNvSpPr txBox="1"/>
          <p:nvPr/>
        </p:nvSpPr>
        <p:spPr>
          <a:xfrm>
            <a:off x="2788745" y="36224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chemeClr val="accent1">
                    <a:lumMod val="50000"/>
                  </a:schemeClr>
                </a:solidFill>
              </a:rPr>
              <a:t>¿Qué Hacer en Caso de Accidente Laboral?</a:t>
            </a:r>
          </a:p>
        </p:txBody>
      </p:sp>
      <p:cxnSp>
        <p:nvCxnSpPr>
          <p:cNvPr id="19" name="18 Conector recto de flecha"/>
          <p:cNvCxnSpPr>
            <a:endCxn id="16" idx="0"/>
          </p:cNvCxnSpPr>
          <p:nvPr/>
        </p:nvCxnSpPr>
        <p:spPr>
          <a:xfrm flipH="1">
            <a:off x="8897803" y="2504532"/>
            <a:ext cx="9465" cy="1909415"/>
          </a:xfrm>
          <a:prstGeom prst="straightConnector1">
            <a:avLst/>
          </a:prstGeom>
          <a:noFill/>
          <a:ln w="12700" cap="flat" cmpd="sng" algn="ctr">
            <a:solidFill>
              <a:srgbClr val="4A66AC"/>
            </a:solidFill>
            <a:prstDash val="solid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cxnSp>
        <p:nvCxnSpPr>
          <p:cNvPr id="20" name="19 Conector recto de flecha"/>
          <p:cNvCxnSpPr>
            <a:endCxn id="7" idx="0"/>
          </p:cNvCxnSpPr>
          <p:nvPr/>
        </p:nvCxnSpPr>
        <p:spPr>
          <a:xfrm>
            <a:off x="5267839" y="2316027"/>
            <a:ext cx="24934" cy="532855"/>
          </a:xfrm>
          <a:prstGeom prst="straightConnector1">
            <a:avLst/>
          </a:prstGeom>
          <a:noFill/>
          <a:ln w="25400" cap="flat" cmpd="sng" algn="ctr">
            <a:solidFill>
              <a:srgbClr val="4A66AC"/>
            </a:solidFill>
            <a:prstDash val="solid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22" name="Bocadillo nube: nube 21">
            <a:extLst>
              <a:ext uri="{FF2B5EF4-FFF2-40B4-BE49-F238E27FC236}">
                <a16:creationId xmlns="" xmlns:a16="http://schemas.microsoft.com/office/drawing/2014/main" id="{79EE4078-C539-EB50-B0BE-F2285CCBB56F}"/>
              </a:ext>
            </a:extLst>
          </p:cNvPr>
          <p:cNvSpPr/>
          <p:nvPr/>
        </p:nvSpPr>
        <p:spPr>
          <a:xfrm>
            <a:off x="212338" y="945909"/>
            <a:ext cx="2506087" cy="1169551"/>
          </a:xfrm>
          <a:prstGeom prst="cloudCallout">
            <a:avLst>
              <a:gd name="adj1" fmla="val 28599"/>
              <a:gd name="adj2" fmla="val 9562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bg1"/>
                </a:solidFill>
              </a:rPr>
              <a:t>Es mi deber informar  a más tardar 2 días después de ocurrido el evento </a:t>
            </a:r>
          </a:p>
        </p:txBody>
      </p:sp>
    </p:spTree>
    <p:extLst>
      <p:ext uri="{BB962C8B-B14F-4D97-AF65-F5344CB8AC3E}">
        <p14:creationId xmlns:p14="http://schemas.microsoft.com/office/powerpoint/2010/main" val="406431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14 Grupo"/>
          <p:cNvGrpSpPr/>
          <p:nvPr/>
        </p:nvGrpSpPr>
        <p:grpSpPr>
          <a:xfrm>
            <a:off x="4154073" y="1604162"/>
            <a:ext cx="3611775" cy="4530419"/>
            <a:chOff x="7512987" y="1470316"/>
            <a:chExt cx="3062745" cy="2828315"/>
          </a:xfrm>
        </p:grpSpPr>
        <p:sp>
          <p:nvSpPr>
            <p:cNvPr id="16" name="15 CuadroTexto"/>
            <p:cNvSpPr txBox="1"/>
            <p:nvPr/>
          </p:nvSpPr>
          <p:spPr>
            <a:xfrm>
              <a:off x="7512987" y="3280950"/>
              <a:ext cx="3062745" cy="101768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 eaLnBrk="0" hangingPunct="0">
                <a:defRPr/>
              </a:pPr>
              <a:r>
                <a:rPr lang="es-CO" sz="14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1"/>
                  </a:solidFill>
                </a:rPr>
                <a:t>Reportar al </a:t>
              </a:r>
            </a:p>
            <a:p>
              <a:pPr algn="ctr" eaLnBrk="0" hangingPunct="0">
                <a:defRPr/>
              </a:pPr>
              <a:r>
                <a:rPr lang="es-CO" sz="14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1"/>
                  </a:solidFill>
                </a:rPr>
                <a:t>Al jefe inmediato, Gestión Humana y  encargado  SST. </a:t>
              </a:r>
            </a:p>
            <a:p>
              <a:pPr algn="ctr" eaLnBrk="0" hangingPunct="0">
                <a:defRPr/>
              </a:pPr>
              <a:r>
                <a:rPr lang="es-CO" sz="14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1"/>
                  </a:solidFill>
                </a:rPr>
                <a:t>Corregir lo mas </a:t>
              </a:r>
            </a:p>
            <a:p>
              <a:pPr algn="ctr" eaLnBrk="0" hangingPunct="0">
                <a:defRPr/>
              </a:pPr>
              <a:r>
                <a:rPr lang="es-CO" sz="14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1"/>
                  </a:solidFill>
                </a:rPr>
                <a:t>Pronto posible </a:t>
              </a:r>
            </a:p>
            <a:p>
              <a:pPr algn="ctr" eaLnBrk="0" hangingPunct="0">
                <a:defRPr/>
              </a:pPr>
              <a:r>
                <a:rPr lang="es-CO" sz="14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chemeClr val="tx1"/>
                  </a:solidFill>
                </a:rPr>
                <a:t>La situación insegura  previniendo la recurrencia.</a:t>
              </a:r>
            </a:p>
          </p:txBody>
        </p:sp>
        <p:sp>
          <p:nvSpPr>
            <p:cNvPr id="17" name="16 Rectángulo redondeado"/>
            <p:cNvSpPr/>
            <p:nvPr/>
          </p:nvSpPr>
          <p:spPr>
            <a:xfrm>
              <a:off x="7601234" y="1470316"/>
              <a:ext cx="2870200" cy="61912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CO" sz="2400" b="1" dirty="0" smtClean="0">
                  <a:solidFill>
                    <a:schemeClr val="accent1">
                      <a:lumMod val="50000"/>
                    </a:schemeClr>
                  </a:solidFill>
                </a:rPr>
                <a:t>Diligenciar Reporte De Actos y Condiciones Inseguras </a:t>
              </a:r>
              <a:endParaRPr lang="es-CO" sz="2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18" name="17 CuadroTexto"/>
          <p:cNvSpPr txBox="1"/>
          <p:nvPr/>
        </p:nvSpPr>
        <p:spPr>
          <a:xfrm>
            <a:off x="2788745" y="362242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chemeClr val="accent1">
                    <a:lumMod val="50000"/>
                  </a:schemeClr>
                </a:solidFill>
              </a:rPr>
              <a:t>¿Qué Hacer en Caso de </a:t>
            </a:r>
            <a:r>
              <a:rPr lang="es-CO" sz="2800" b="1" dirty="0" smtClean="0">
                <a:solidFill>
                  <a:schemeClr val="accent1">
                    <a:lumMod val="50000"/>
                  </a:schemeClr>
                </a:solidFill>
              </a:rPr>
              <a:t>In</a:t>
            </a:r>
            <a:r>
              <a:rPr lang="es-CO" sz="2800" b="1" dirty="0" smtClean="0">
                <a:solidFill>
                  <a:schemeClr val="accent1">
                    <a:lumMod val="50000"/>
                  </a:schemeClr>
                </a:solidFill>
              </a:rPr>
              <a:t>cidente </a:t>
            </a:r>
            <a:r>
              <a:rPr lang="es-CO" sz="2800" b="1" dirty="0">
                <a:solidFill>
                  <a:schemeClr val="accent1">
                    <a:lumMod val="50000"/>
                  </a:schemeClr>
                </a:solidFill>
              </a:rPr>
              <a:t>Laboral?</a:t>
            </a:r>
          </a:p>
        </p:txBody>
      </p:sp>
      <p:cxnSp>
        <p:nvCxnSpPr>
          <p:cNvPr id="19" name="18 Conector recto de flecha"/>
          <p:cNvCxnSpPr>
            <a:stCxn id="17" idx="2"/>
          </p:cNvCxnSpPr>
          <p:nvPr/>
        </p:nvCxnSpPr>
        <p:spPr>
          <a:xfrm>
            <a:off x="5950496" y="2595882"/>
            <a:ext cx="0" cy="1890697"/>
          </a:xfrm>
          <a:prstGeom prst="straightConnector1">
            <a:avLst/>
          </a:prstGeom>
          <a:noFill/>
          <a:ln w="12700" cap="flat" cmpd="sng" algn="ctr">
            <a:solidFill>
              <a:srgbClr val="4A66AC"/>
            </a:solidFill>
            <a:prstDash val="solid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22" name="Bocadillo nube: nube 21">
            <a:extLst>
              <a:ext uri="{FF2B5EF4-FFF2-40B4-BE49-F238E27FC236}">
                <a16:creationId xmlns="" xmlns:a16="http://schemas.microsoft.com/office/drawing/2014/main" id="{79EE4078-C539-EB50-B0BE-F2285CCBB56F}"/>
              </a:ext>
            </a:extLst>
          </p:cNvPr>
          <p:cNvSpPr/>
          <p:nvPr/>
        </p:nvSpPr>
        <p:spPr>
          <a:xfrm>
            <a:off x="1273696" y="1133687"/>
            <a:ext cx="2506087" cy="1169551"/>
          </a:xfrm>
          <a:prstGeom prst="cloudCallout">
            <a:avLst>
              <a:gd name="adj1" fmla="val 28599"/>
              <a:gd name="adj2" fmla="val 9562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bg1"/>
                </a:solidFill>
              </a:rPr>
              <a:t>Es mi deber informar  a más tardar 2 días después de ocurrido el evento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144" y="1718462"/>
            <a:ext cx="3577127" cy="3997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218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78584D-F910-4E59-ACD1-DE4574A2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910" y="588888"/>
            <a:ext cx="6728178" cy="58523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s-CO" sz="32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Procedimientos en caso de emergencias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ED97231C-2EEC-5E51-409D-5BE4D36212B9}"/>
              </a:ext>
            </a:extLst>
          </p:cNvPr>
          <p:cNvSpPr txBox="1"/>
          <p:nvPr/>
        </p:nvSpPr>
        <p:spPr>
          <a:xfrm>
            <a:off x="696069" y="2093879"/>
            <a:ext cx="5219307" cy="3537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s-CO" sz="2000" b="1" dirty="0">
                <a:solidFill>
                  <a:schemeClr val="accent1">
                    <a:lumMod val="50000"/>
                  </a:schemeClr>
                </a:solidFill>
              </a:rPr>
              <a:t>¿Qué hacer en caso de emergencia?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E1650879-35F5-B8AF-A2A0-4C71D07A23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23" t="46490" r="54772" b="13586"/>
          <a:stretch/>
        </p:blipFill>
        <p:spPr>
          <a:xfrm>
            <a:off x="1614310" y="2601809"/>
            <a:ext cx="3307645" cy="2877081"/>
          </a:xfrm>
          <a:prstGeom prst="rect">
            <a:avLst/>
          </a:prstGeom>
        </p:spPr>
      </p:pic>
      <p:graphicFrame>
        <p:nvGraphicFramePr>
          <p:cNvPr id="12" name="CuadroTexto 2">
            <a:extLst>
              <a:ext uri="{FF2B5EF4-FFF2-40B4-BE49-F238E27FC236}">
                <a16:creationId xmlns="" xmlns:a16="http://schemas.microsoft.com/office/drawing/2014/main" id="{F257A01D-8F43-B662-A9B8-684DC60462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9061067"/>
              </p:ext>
            </p:extLst>
          </p:nvPr>
        </p:nvGraphicFramePr>
        <p:xfrm>
          <a:off x="5840197" y="2172901"/>
          <a:ext cx="5736558" cy="3537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220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78584D-F910-4E59-ACD1-DE4574A2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910" y="588888"/>
            <a:ext cx="6728178" cy="58523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s-CO" sz="32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Procedimientos en caso de emergencias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ED97231C-2EEC-5E51-409D-5BE4D36212B9}"/>
              </a:ext>
            </a:extLst>
          </p:cNvPr>
          <p:cNvSpPr txBox="1"/>
          <p:nvPr/>
        </p:nvSpPr>
        <p:spPr>
          <a:xfrm>
            <a:off x="696069" y="2093879"/>
            <a:ext cx="5219307" cy="3537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s-CO" sz="2000" b="1" dirty="0">
                <a:solidFill>
                  <a:schemeClr val="accent1">
                    <a:lumMod val="50000"/>
                  </a:schemeClr>
                </a:solidFill>
              </a:rPr>
              <a:t>¿Qué hacer en caso de emergencia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s-CO" sz="2000" b="1" dirty="0">
                <a:solidFill>
                  <a:schemeClr val="accent1">
                    <a:lumMod val="50000"/>
                  </a:schemeClr>
                </a:solidFill>
              </a:rPr>
              <a:t>en la sede administrativa?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042710F3-6E1E-18B1-D50A-97C693C89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884" y="2899750"/>
            <a:ext cx="4457877" cy="2731539"/>
          </a:xfrm>
          <a:prstGeom prst="rect">
            <a:avLst/>
          </a:prstGeom>
        </p:spPr>
      </p:pic>
      <p:graphicFrame>
        <p:nvGraphicFramePr>
          <p:cNvPr id="10" name="CuadroTexto 2">
            <a:extLst>
              <a:ext uri="{FF2B5EF4-FFF2-40B4-BE49-F238E27FC236}">
                <a16:creationId xmlns="" xmlns:a16="http://schemas.microsoft.com/office/drawing/2014/main" id="{3F1A8E44-6D59-094C-8DC3-2D4BD4652A3D}"/>
              </a:ext>
            </a:extLst>
          </p:cNvPr>
          <p:cNvGraphicFramePr/>
          <p:nvPr/>
        </p:nvGraphicFramePr>
        <p:xfrm>
          <a:off x="5840197" y="2172901"/>
          <a:ext cx="5402919" cy="3537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5720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78584D-F910-4E59-ACD1-DE4574A2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910" y="588888"/>
            <a:ext cx="6728178" cy="58523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s-CO" sz="32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Procedimientos en caso de emergencias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ED97231C-2EEC-5E51-409D-5BE4D36212B9}"/>
              </a:ext>
            </a:extLst>
          </p:cNvPr>
          <p:cNvSpPr txBox="1"/>
          <p:nvPr/>
        </p:nvSpPr>
        <p:spPr>
          <a:xfrm>
            <a:off x="696069" y="2093879"/>
            <a:ext cx="5219307" cy="3537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s-CO" sz="2000" b="1" dirty="0">
                <a:solidFill>
                  <a:schemeClr val="accent1">
                    <a:lumMod val="50000"/>
                  </a:schemeClr>
                </a:solidFill>
              </a:rPr>
              <a:t>¿Qué hacer en caso de emergencia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s-CO" sz="2000" b="1" dirty="0">
                <a:solidFill>
                  <a:schemeClr val="accent1">
                    <a:lumMod val="50000"/>
                  </a:schemeClr>
                </a:solidFill>
              </a:rPr>
              <a:t>en las tiendas?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10" name="CuadroTexto 2">
            <a:extLst>
              <a:ext uri="{FF2B5EF4-FFF2-40B4-BE49-F238E27FC236}">
                <a16:creationId xmlns="" xmlns:a16="http://schemas.microsoft.com/office/drawing/2014/main" id="{D7D5EF71-DBBB-93A8-6FA7-AE99DFDA5860}"/>
              </a:ext>
            </a:extLst>
          </p:cNvPr>
          <p:cNvGraphicFramePr/>
          <p:nvPr/>
        </p:nvGraphicFramePr>
        <p:xfrm>
          <a:off x="5840196" y="2172900"/>
          <a:ext cx="5655735" cy="4002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F08EC397-CF1D-EFE1-D4D3-68595872B2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554" y="2972489"/>
            <a:ext cx="4425245" cy="296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7" descr="https://dl-mail.ymail.com/ws/download/mailboxes/@.id==VjJ-t5-BrsU7IQz1bBDaXkW3WqrIiU9WZG_1uifZIbft9qHuIoNgZABVI8J5ZZH3yMQ6/messages/@.id==ACJKyAoAFWSUWXZvaw1lsJM135M/content/parts/@.id==6/raw?appid=YahooMailNeo&amp;ymreqid=643ebce7-a6fa-f420-0170-080003010000&amp;token=zitEzqOML3j84e6ealFTT5U7-km5qEQF52lp7AcCuBYCuq92zTuHjf41NwDEywN8i4ba5koCGVbf_-O1Gi5XfRdIPJS9CODJcxwkcLzSDAc9uZOyFBNSD4fRaiNYx2I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CO" altLang="es-CO" dirty="0">
              <a:solidFill>
                <a:prstClr val="white"/>
              </a:solidFill>
            </a:endParaRPr>
          </a:p>
        </p:txBody>
      </p:sp>
      <p:sp>
        <p:nvSpPr>
          <p:cNvPr id="10243" name="AutoShape 29" descr="https://dl-mail.ymail.com/ws/download/mailboxes/@.id==VjJ-t5-BrsU7IQz1bBDaXkW3WqrIiU9WZG_1uifZIbft9qHuIoNgZABVI8J5ZZH3yMQ6/messages/@.id==ACJKyAoAFWSUWXZvaw1lsJM135M/content/parts/@.id==6/raw?appid=YahooMailNeo&amp;ymreqid=643ebce7-a6fa-f420-0170-080003010000&amp;token=zitEzqOML3j84e6ealFTT5U7-km5qEQF52lp7AcCuBYCuq92zTuHjf41NwDEywN8i4ba5koCGVbf_-O1Gi5XfRdIPJS9CODJcxwkcLzSDAc9uZOyFBNSD4fRaiNYx2IE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CO" altLang="es-CO" dirty="0">
              <a:solidFill>
                <a:prstClr val="white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FE0EEE72-745A-46FF-8C1D-EB056F111826}"/>
              </a:ext>
            </a:extLst>
          </p:cNvPr>
          <p:cNvSpPr txBox="1"/>
          <p:nvPr/>
        </p:nvSpPr>
        <p:spPr>
          <a:xfrm>
            <a:off x="2499159" y="868650"/>
            <a:ext cx="76189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2700020" algn="ctr"/>
                <a:tab pos="5400040" algn="r"/>
              </a:tabLst>
              <a:defRPr/>
            </a:pPr>
            <a:r>
              <a:rPr lang="es-CO" sz="20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Times New Roman"/>
                <a:cs typeface="Times New Roman"/>
              </a:rPr>
              <a:t>Política de Seguridad y Salud en el Trabajo</a:t>
            </a:r>
          </a:p>
        </p:txBody>
      </p:sp>
      <p:graphicFrame>
        <p:nvGraphicFramePr>
          <p:cNvPr id="10247" name="3 Marcador de texto">
            <a:extLst>
              <a:ext uri="{FF2B5EF4-FFF2-40B4-BE49-F238E27FC236}">
                <a16:creationId xmlns="" xmlns:a16="http://schemas.microsoft.com/office/drawing/2014/main" id="{3C7D613D-D5FA-353B-46FA-81436552AD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6006622"/>
              </p:ext>
            </p:extLst>
          </p:nvPr>
        </p:nvGraphicFramePr>
        <p:xfrm>
          <a:off x="1148997" y="1268760"/>
          <a:ext cx="10580159" cy="5909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3910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78584D-F910-4E59-ACD1-DE4574A2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910" y="588888"/>
            <a:ext cx="6728178" cy="58523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s-CO" sz="32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Procedimientos en caso de emergencias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ED97231C-2EEC-5E51-409D-5BE4D36212B9}"/>
              </a:ext>
            </a:extLst>
          </p:cNvPr>
          <p:cNvSpPr txBox="1"/>
          <p:nvPr/>
        </p:nvSpPr>
        <p:spPr>
          <a:xfrm>
            <a:off x="737505" y="1704622"/>
            <a:ext cx="5014185" cy="3537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s-CO" sz="2000" b="1" dirty="0">
                <a:solidFill>
                  <a:schemeClr val="accent1">
                    <a:lumMod val="50000"/>
                  </a:schemeClr>
                </a:solidFill>
              </a:rPr>
              <a:t>¿Qué hacer en caso de emergencia?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10" name="CuadroTexto 2">
            <a:extLst>
              <a:ext uri="{FF2B5EF4-FFF2-40B4-BE49-F238E27FC236}">
                <a16:creationId xmlns="" xmlns:a16="http://schemas.microsoft.com/office/drawing/2014/main" id="{D7D5EF71-DBBB-93A8-6FA7-AE99DFDA58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2332763"/>
              </p:ext>
            </p:extLst>
          </p:nvPr>
        </p:nvGraphicFramePr>
        <p:xfrm>
          <a:off x="5510899" y="1704622"/>
          <a:ext cx="5495768" cy="4255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upo 6">
            <a:extLst>
              <a:ext uri="{FF2B5EF4-FFF2-40B4-BE49-F238E27FC236}">
                <a16:creationId xmlns="" xmlns:a16="http://schemas.microsoft.com/office/drawing/2014/main" id="{F4A500F8-1951-5FDD-6C29-E47912C43D28}"/>
              </a:ext>
            </a:extLst>
          </p:cNvPr>
          <p:cNvGrpSpPr/>
          <p:nvPr/>
        </p:nvGrpSpPr>
        <p:grpSpPr>
          <a:xfrm>
            <a:off x="395974" y="2648656"/>
            <a:ext cx="5114925" cy="2352322"/>
            <a:chOff x="395974" y="2648656"/>
            <a:chExt cx="5114925" cy="2352322"/>
          </a:xfrm>
        </p:grpSpPr>
        <p:pic>
          <p:nvPicPr>
            <p:cNvPr id="3" name="Imagen 2">
              <a:extLst>
                <a:ext uri="{FF2B5EF4-FFF2-40B4-BE49-F238E27FC236}">
                  <a16:creationId xmlns="" xmlns:a16="http://schemas.microsoft.com/office/drawing/2014/main" id="{DDFA67B1-1580-0BD6-36F3-6B35374C98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11799"/>
            <a:stretch/>
          </p:blipFill>
          <p:spPr>
            <a:xfrm>
              <a:off x="395974" y="2648656"/>
              <a:ext cx="5114925" cy="2352322"/>
            </a:xfrm>
            <a:prstGeom prst="rect">
              <a:avLst/>
            </a:prstGeom>
          </p:spPr>
        </p:pic>
        <p:sp>
          <p:nvSpPr>
            <p:cNvPr id="6" name="Rectángulo: esquinas redondeadas 5">
              <a:extLst>
                <a:ext uri="{FF2B5EF4-FFF2-40B4-BE49-F238E27FC236}">
                  <a16:creationId xmlns="" xmlns:a16="http://schemas.microsoft.com/office/drawing/2014/main" id="{123011C4-A20B-096D-9CEC-80DFBA4CB3AD}"/>
                </a:ext>
              </a:extLst>
            </p:cNvPr>
            <p:cNvSpPr/>
            <p:nvPr/>
          </p:nvSpPr>
          <p:spPr>
            <a:xfrm>
              <a:off x="4244622" y="4301067"/>
              <a:ext cx="1119519" cy="69991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377869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78584D-F910-4E59-ACD1-DE4574A2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911" y="964099"/>
            <a:ext cx="6728178" cy="58523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tabLst>
                <a:tab pos="2700020" algn="ctr"/>
                <a:tab pos="5400040" algn="r"/>
              </a:tabLst>
              <a:defRPr/>
            </a:pPr>
            <a:r>
              <a:rPr lang="es-CO" sz="20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Peligros Asociados a las Actividades Factores de Riesgo de la Empresa  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ED97231C-2EEC-5E51-409D-5BE4D36212B9}"/>
              </a:ext>
            </a:extLst>
          </p:cNvPr>
          <p:cNvSpPr txBox="1"/>
          <p:nvPr/>
        </p:nvSpPr>
        <p:spPr>
          <a:xfrm>
            <a:off x="737505" y="2063872"/>
            <a:ext cx="5014185" cy="3537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50C6CD30-15AF-D385-DA30-D4DFD436223B}"/>
              </a:ext>
            </a:extLst>
          </p:cNvPr>
          <p:cNvSpPr txBox="1"/>
          <p:nvPr/>
        </p:nvSpPr>
        <p:spPr>
          <a:xfrm>
            <a:off x="5826985" y="2443164"/>
            <a:ext cx="57601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Los factores de riesgo son aquellos fenómenos, elementos o acciones que, sumados a algunas condiciones de las personas y el ambiente, pueden desencadenar accidentes de trabajo o generar con  el trascurso del tiempo Enfermedades laborales.</a:t>
            </a:r>
          </a:p>
          <a:p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 Entre los factores de riesgo a los que nos podemos ver expuestos debido a la actividad económica de la empresa encontramos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BF229A74-5013-9057-6355-5C9A04EB7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05" y="2328863"/>
            <a:ext cx="4532003" cy="339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4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78584D-F910-4E59-ACD1-DE4574A2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910" y="848235"/>
            <a:ext cx="6728178" cy="5852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tabLst>
                <a:tab pos="2700020" algn="ctr"/>
                <a:tab pos="5400040" algn="r"/>
              </a:tabLst>
              <a:defRPr/>
            </a:pPr>
            <a:r>
              <a:rPr lang="es-CO" sz="20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FÌSICOS / Peligro Físico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ED97231C-2EEC-5E51-409D-5BE4D36212B9}"/>
              </a:ext>
            </a:extLst>
          </p:cNvPr>
          <p:cNvSpPr txBox="1"/>
          <p:nvPr/>
        </p:nvSpPr>
        <p:spPr>
          <a:xfrm>
            <a:off x="737505" y="2063872"/>
            <a:ext cx="5014185" cy="3537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50C6CD30-15AF-D385-DA30-D4DFD436223B}"/>
              </a:ext>
            </a:extLst>
          </p:cNvPr>
          <p:cNvSpPr txBox="1"/>
          <p:nvPr/>
        </p:nvSpPr>
        <p:spPr>
          <a:xfrm>
            <a:off x="6389509" y="2145401"/>
            <a:ext cx="502733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Condiciones ambientales de naturaleza física considerando esta como la energía que se desplaza en el medio. </a:t>
            </a:r>
          </a:p>
          <a:p>
            <a:endParaRPr lang="es-CO" dirty="0"/>
          </a:p>
          <a:p>
            <a:r>
              <a:rPr lang="es-CO" dirty="0"/>
              <a:t>Estos son:</a:t>
            </a:r>
          </a:p>
          <a:p>
            <a:endParaRPr lang="es-CO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Iluminación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Ruido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Radiaciones ionizantes y no ionizantes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Vibraciones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Temperaturas extremas </a:t>
            </a:r>
          </a:p>
          <a:p>
            <a:endParaRPr lang="es-CO" dirty="0"/>
          </a:p>
          <a:p>
            <a:r>
              <a:rPr lang="es-CO" dirty="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084BD741-9D4E-B251-98A3-496D18648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15" y="2145401"/>
            <a:ext cx="3954463" cy="218673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67C5947A-6ADF-5E5C-3D1E-21E11C1489AB}"/>
              </a:ext>
            </a:extLst>
          </p:cNvPr>
          <p:cNvSpPr txBox="1"/>
          <p:nvPr/>
        </p:nvSpPr>
        <p:spPr>
          <a:xfrm>
            <a:off x="468490" y="4962539"/>
            <a:ext cx="56275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Pueden producir sordera, fatiga visual, alteraciones de la piel, afectación del sistema osteomuscular y del circulatorio, entre otros. </a:t>
            </a:r>
          </a:p>
        </p:txBody>
      </p:sp>
    </p:spTree>
    <p:extLst>
      <p:ext uri="{BB962C8B-B14F-4D97-AF65-F5344CB8AC3E}">
        <p14:creationId xmlns:p14="http://schemas.microsoft.com/office/powerpoint/2010/main" val="181311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78584D-F910-4E59-ACD1-DE4574A2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934" y="1007130"/>
            <a:ext cx="6728178" cy="5852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tabLst>
                <a:tab pos="2700020" algn="ctr"/>
                <a:tab pos="5400040" algn="r"/>
              </a:tabLst>
              <a:defRPr/>
            </a:pPr>
            <a:r>
              <a:rPr lang="es-CO" sz="20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QUÌMICO / Peligro Químico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ED97231C-2EEC-5E51-409D-5BE4D36212B9}"/>
              </a:ext>
            </a:extLst>
          </p:cNvPr>
          <p:cNvSpPr txBox="1"/>
          <p:nvPr/>
        </p:nvSpPr>
        <p:spPr>
          <a:xfrm>
            <a:off x="737505" y="2063872"/>
            <a:ext cx="5014185" cy="3537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50C6CD30-15AF-D385-DA30-D4DFD436223B}"/>
              </a:ext>
            </a:extLst>
          </p:cNvPr>
          <p:cNvSpPr txBox="1"/>
          <p:nvPr/>
        </p:nvSpPr>
        <p:spPr>
          <a:xfrm>
            <a:off x="5921023" y="2369628"/>
            <a:ext cx="562751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Es aquel producido por exposición o contacto con las sustancias químicas utilizadas en los procesos de producción o prestación de servicios  </a:t>
            </a:r>
          </a:p>
          <a:p>
            <a:endParaRPr lang="es-CO" dirty="0"/>
          </a:p>
          <a:p>
            <a:r>
              <a:rPr lang="es-CO" dirty="0"/>
              <a:t>Estos son:</a:t>
            </a:r>
          </a:p>
          <a:p>
            <a:endParaRPr lang="es-CO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Gases  y vapores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Polvos Orgánicos e Inorgánicos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Fibras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Líquidos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Humos metálicos y no metálicos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Material particulado </a:t>
            </a:r>
          </a:p>
          <a:p>
            <a:r>
              <a:rPr lang="es-CO" dirty="0"/>
              <a:t> 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="" xmlns:a16="http://schemas.microsoft.com/office/drawing/2014/main" id="{E1DE2996-7C82-9CFB-0BC3-EE18C5F2DA7F}"/>
              </a:ext>
            </a:extLst>
          </p:cNvPr>
          <p:cNvSpPr txBox="1"/>
          <p:nvPr/>
        </p:nvSpPr>
        <p:spPr>
          <a:xfrm>
            <a:off x="906838" y="5139617"/>
            <a:ext cx="40944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Pueden producir quemaduras en la piel y ojos, problemas respiratorios, intoxicaciones y/o cáncer , entre otros. 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="" xmlns:a16="http://schemas.microsoft.com/office/drawing/2014/main" id="{23CCD5B9-5895-8B22-7E0C-0265A6537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730" y="2290793"/>
            <a:ext cx="3146285" cy="262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5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78584D-F910-4E59-ACD1-DE4574A2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934" y="1007130"/>
            <a:ext cx="6728178" cy="5852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tabLst>
                <a:tab pos="2700020" algn="ctr"/>
                <a:tab pos="5400040" algn="r"/>
              </a:tabLst>
              <a:defRPr/>
            </a:pPr>
            <a:r>
              <a:rPr lang="es-CO" sz="20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BIOLOGICO  / Peligro Biológico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ED97231C-2EEC-5E51-409D-5BE4D36212B9}"/>
              </a:ext>
            </a:extLst>
          </p:cNvPr>
          <p:cNvSpPr txBox="1"/>
          <p:nvPr/>
        </p:nvSpPr>
        <p:spPr>
          <a:xfrm>
            <a:off x="737505" y="2063872"/>
            <a:ext cx="5014185" cy="3537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50C6CD30-15AF-D385-DA30-D4DFD436223B}"/>
              </a:ext>
            </a:extLst>
          </p:cNvPr>
          <p:cNvSpPr txBox="1"/>
          <p:nvPr/>
        </p:nvSpPr>
        <p:spPr>
          <a:xfrm>
            <a:off x="5921023" y="2369628"/>
            <a:ext cx="562751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Surge por la exposición laboral a micro y macro organismos que puedan causar daños al trabajador   </a:t>
            </a:r>
          </a:p>
          <a:p>
            <a:endParaRPr lang="es-CO" dirty="0"/>
          </a:p>
          <a:p>
            <a:r>
              <a:rPr lang="es-CO" dirty="0"/>
              <a:t>Estos son:</a:t>
            </a:r>
          </a:p>
          <a:p>
            <a:endParaRPr lang="es-CO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Virus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Hongos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Bacterias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Rickettsias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Picaduras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Mordeduras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Fluidos y excrementos </a:t>
            </a:r>
          </a:p>
          <a:p>
            <a:r>
              <a:rPr lang="es-CO" dirty="0"/>
              <a:t> 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="" xmlns:a16="http://schemas.microsoft.com/office/drawing/2014/main" id="{E1DE2996-7C82-9CFB-0BC3-EE18C5F2DA7F}"/>
              </a:ext>
            </a:extLst>
          </p:cNvPr>
          <p:cNvSpPr txBox="1"/>
          <p:nvPr/>
        </p:nvSpPr>
        <p:spPr>
          <a:xfrm>
            <a:off x="906838" y="5139617"/>
            <a:ext cx="40944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Pueden producir infecciones en los diferentes sistemas y problemas cutáneos. </a:t>
            </a:r>
          </a:p>
        </p:txBody>
      </p:sp>
      <p:pic>
        <p:nvPicPr>
          <p:cNvPr id="1026" name="Picture 2" descr="480+ Biosafety Ilustraciones de Stock, gráficos vectoriales libres de  derechos y clip art - iStock | Biohazard">
            <a:extLst>
              <a:ext uri="{FF2B5EF4-FFF2-40B4-BE49-F238E27FC236}">
                <a16:creationId xmlns="" xmlns:a16="http://schemas.microsoft.com/office/drawing/2014/main" id="{B793920B-65AC-FECC-9D32-F951BAA2A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07" y="2698841"/>
            <a:ext cx="4010876" cy="214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46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78584D-F910-4E59-ACD1-DE4574A2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934" y="1007130"/>
            <a:ext cx="6728178" cy="5852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tabLst>
                <a:tab pos="2700020" algn="ctr"/>
                <a:tab pos="5400040" algn="r"/>
              </a:tabLst>
              <a:defRPr/>
            </a:pPr>
            <a:r>
              <a:rPr lang="es-CO" sz="20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BIOMECÀNICO  / Peligro Biomecánico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ED97231C-2EEC-5E51-409D-5BE4D36212B9}"/>
              </a:ext>
            </a:extLst>
          </p:cNvPr>
          <p:cNvSpPr txBox="1"/>
          <p:nvPr/>
        </p:nvSpPr>
        <p:spPr>
          <a:xfrm>
            <a:off x="737505" y="2063872"/>
            <a:ext cx="5014185" cy="3537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50C6CD30-15AF-D385-DA30-D4DFD436223B}"/>
              </a:ext>
            </a:extLst>
          </p:cNvPr>
          <p:cNvSpPr txBox="1"/>
          <p:nvPr/>
        </p:nvSpPr>
        <p:spPr>
          <a:xfrm>
            <a:off x="5657652" y="3199807"/>
            <a:ext cx="56275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Cargas Dinámicas:</a:t>
            </a:r>
          </a:p>
          <a:p>
            <a:r>
              <a:rPr lang="es-ES" dirty="0"/>
              <a:t> Manipulación de objetos, manipulación de cargas, inadecuada mecánica corporal.</a:t>
            </a:r>
          </a:p>
          <a:p>
            <a:endParaRPr lang="es-ES" dirty="0"/>
          </a:p>
          <a:p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Cargas Estáticas:</a:t>
            </a:r>
          </a:p>
          <a:p>
            <a:r>
              <a:rPr lang="es-ES" dirty="0"/>
              <a:t>Posturas desfavorables. Prolongada, mantenida, forzada, anti gravitacional, movimientos repetitivos</a:t>
            </a:r>
          </a:p>
          <a:p>
            <a:endParaRPr lang="es-CO" dirty="0"/>
          </a:p>
          <a:p>
            <a:r>
              <a:rPr lang="es-CO" dirty="0"/>
              <a:t> 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="" xmlns:a16="http://schemas.microsoft.com/office/drawing/2014/main" id="{E1DE2996-7C82-9CFB-0BC3-EE18C5F2DA7F}"/>
              </a:ext>
            </a:extLst>
          </p:cNvPr>
          <p:cNvSpPr txBox="1"/>
          <p:nvPr/>
        </p:nvSpPr>
        <p:spPr>
          <a:xfrm>
            <a:off x="906838" y="5139617"/>
            <a:ext cx="40944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Pueden producir infecciones en el sistema osteomuscular.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3A678BD2-A985-5BFD-E3ED-558FC37DA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499657"/>
            <a:ext cx="4627566" cy="219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4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78584D-F910-4E59-ACD1-DE4574A2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934" y="1007130"/>
            <a:ext cx="6728178" cy="5852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tabLst>
                <a:tab pos="2700020" algn="ctr"/>
                <a:tab pos="5400040" algn="r"/>
              </a:tabLst>
              <a:defRPr/>
            </a:pPr>
            <a:r>
              <a:rPr lang="es-CO" sz="20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PSICOSOCIAL   / Peligro Psicosocial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ED97231C-2EEC-5E51-409D-5BE4D36212B9}"/>
              </a:ext>
            </a:extLst>
          </p:cNvPr>
          <p:cNvSpPr txBox="1"/>
          <p:nvPr/>
        </p:nvSpPr>
        <p:spPr>
          <a:xfrm>
            <a:off x="737505" y="2063872"/>
            <a:ext cx="5014185" cy="3537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50C6CD30-15AF-D385-DA30-D4DFD436223B}"/>
              </a:ext>
            </a:extLst>
          </p:cNvPr>
          <p:cNvSpPr txBox="1"/>
          <p:nvPr/>
        </p:nvSpPr>
        <p:spPr>
          <a:xfrm>
            <a:off x="5921023" y="2369628"/>
            <a:ext cx="562751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Se deriva de las deficiencias en la organización  y la gestión del trabajo y puede producir resultados psicológicos, fisiológicos y sociales negativos </a:t>
            </a:r>
          </a:p>
          <a:p>
            <a:endParaRPr lang="es-CO" dirty="0"/>
          </a:p>
          <a:p>
            <a:r>
              <a:rPr lang="es-CO" dirty="0"/>
              <a:t>Estos son:</a:t>
            </a:r>
          </a:p>
          <a:p>
            <a:endParaRPr lang="es-CO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Gestión organizacional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Características de la organización del trabajo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Características del grupo social de trabajo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Condiciones de la tarea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Interfase persona – tarea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Jornada de trabajo</a:t>
            </a:r>
          </a:p>
          <a:p>
            <a:r>
              <a:rPr lang="es-CO" dirty="0"/>
              <a:t> 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="" xmlns:a16="http://schemas.microsoft.com/office/drawing/2014/main" id="{E1DE2996-7C82-9CFB-0BC3-EE18C5F2DA7F}"/>
              </a:ext>
            </a:extLst>
          </p:cNvPr>
          <p:cNvSpPr txBox="1"/>
          <p:nvPr/>
        </p:nvSpPr>
        <p:spPr>
          <a:xfrm>
            <a:off x="906838" y="5139617"/>
            <a:ext cx="40944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Pueden producir fatiga física y mental y estrés laboral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477E1DD6-DAB7-063C-EE1F-FE8C4424E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317" y="2493268"/>
            <a:ext cx="3437485" cy="246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0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78584D-F910-4E59-ACD1-DE4574A2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934" y="1007130"/>
            <a:ext cx="6728178" cy="5852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tabLst>
                <a:tab pos="2700020" algn="ctr"/>
                <a:tab pos="5400040" algn="r"/>
              </a:tabLst>
              <a:defRPr/>
            </a:pPr>
            <a:r>
              <a:rPr lang="es-CO" sz="20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DE SEGURIDAD   / Mecánico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ED97231C-2EEC-5E51-409D-5BE4D36212B9}"/>
              </a:ext>
            </a:extLst>
          </p:cNvPr>
          <p:cNvSpPr txBox="1"/>
          <p:nvPr/>
        </p:nvSpPr>
        <p:spPr>
          <a:xfrm>
            <a:off x="737505" y="2063872"/>
            <a:ext cx="5014185" cy="3537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50C6CD30-15AF-D385-DA30-D4DFD436223B}"/>
              </a:ext>
            </a:extLst>
          </p:cNvPr>
          <p:cNvSpPr txBox="1"/>
          <p:nvPr/>
        </p:nvSpPr>
        <p:spPr>
          <a:xfrm>
            <a:off x="5942671" y="2646627"/>
            <a:ext cx="5014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Proviene del contacto con las máquinas, equipos e</a:t>
            </a:r>
          </a:p>
          <a:p>
            <a:r>
              <a:rPr lang="es-ES" dirty="0"/>
              <a:t>implementos de trabajo, que pueden generar accidentes de trabajo</a:t>
            </a:r>
          </a:p>
          <a:p>
            <a:endParaRPr lang="es-ES" dirty="0"/>
          </a:p>
          <a:p>
            <a:r>
              <a:rPr lang="es-ES" dirty="0"/>
              <a:t> </a:t>
            </a:r>
            <a:r>
              <a:rPr lang="es-CO" dirty="0"/>
              <a:t>Estos son:</a:t>
            </a:r>
          </a:p>
          <a:p>
            <a:endParaRPr lang="es-CO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Maquinas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Equipos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Herramientas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Piezas a trabajar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Materiales proyectados </a:t>
            </a:r>
          </a:p>
          <a:p>
            <a:r>
              <a:rPr lang="es-CO" dirty="0"/>
              <a:t> 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="" xmlns:a16="http://schemas.microsoft.com/office/drawing/2014/main" id="{E1DE2996-7C82-9CFB-0BC3-EE18C5F2DA7F}"/>
              </a:ext>
            </a:extLst>
          </p:cNvPr>
          <p:cNvSpPr txBox="1"/>
          <p:nvPr/>
        </p:nvSpPr>
        <p:spPr>
          <a:xfrm>
            <a:off x="1070990" y="5139617"/>
            <a:ext cx="40944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Pueden producir </a:t>
            </a:r>
            <a:r>
              <a:rPr lang="es-CO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heridas, facturas, esguinces, atrapamientos, amputaciones, aplastamientos. 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708DBC12-D10C-6C1B-542B-F0ACA6583D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0" t="18324" r="3054" b="14686"/>
          <a:stretch/>
        </p:blipFill>
        <p:spPr>
          <a:xfrm>
            <a:off x="1235144" y="2700621"/>
            <a:ext cx="3766139" cy="196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6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78584D-F910-4E59-ACD1-DE4574A2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934" y="1007130"/>
            <a:ext cx="6728178" cy="5852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tabLst>
                <a:tab pos="2700020" algn="ctr"/>
                <a:tab pos="5400040" algn="r"/>
              </a:tabLst>
              <a:defRPr/>
            </a:pPr>
            <a:r>
              <a:rPr lang="es-CO" sz="20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DE SEGURIDAD   / Locativo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ED97231C-2EEC-5E51-409D-5BE4D36212B9}"/>
              </a:ext>
            </a:extLst>
          </p:cNvPr>
          <p:cNvSpPr txBox="1"/>
          <p:nvPr/>
        </p:nvSpPr>
        <p:spPr>
          <a:xfrm>
            <a:off x="737505" y="2063872"/>
            <a:ext cx="5014185" cy="3537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50C6CD30-15AF-D385-DA30-D4DFD436223B}"/>
              </a:ext>
            </a:extLst>
          </p:cNvPr>
          <p:cNvSpPr txBox="1"/>
          <p:nvPr/>
        </p:nvSpPr>
        <p:spPr>
          <a:xfrm>
            <a:off x="5967313" y="2461961"/>
            <a:ext cx="501418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En este grupo se resumen aquellas circunstancias como la falta de señalización almacenamientos inadecuados, huecos y desniveles de las superficies, desorden y obstrucción de pasillos y puertas y una serie de condiciones que puede potencialmente producir accidentes.</a:t>
            </a:r>
          </a:p>
          <a:p>
            <a:endParaRPr lang="es-ES" dirty="0"/>
          </a:p>
          <a:p>
            <a:r>
              <a:rPr lang="es-ES" dirty="0"/>
              <a:t> </a:t>
            </a:r>
            <a:r>
              <a:rPr lang="es-CO" dirty="0"/>
              <a:t>Estos son:</a:t>
            </a:r>
          </a:p>
          <a:p>
            <a:endParaRPr lang="es-CO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Irregularidades en estructuras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Superficies deslizantes o con diferencia de nivel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Almacenamiento inadecuado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Caída de objetos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Condiciones de orden y aseo </a:t>
            </a:r>
          </a:p>
          <a:p>
            <a:r>
              <a:rPr lang="es-CO" dirty="0"/>
              <a:t> 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="" xmlns:a16="http://schemas.microsoft.com/office/drawing/2014/main" id="{E1DE2996-7C82-9CFB-0BC3-EE18C5F2DA7F}"/>
              </a:ext>
            </a:extLst>
          </p:cNvPr>
          <p:cNvSpPr txBox="1"/>
          <p:nvPr/>
        </p:nvSpPr>
        <p:spPr>
          <a:xfrm>
            <a:off x="1657245" y="5169644"/>
            <a:ext cx="40944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Pueden producir </a:t>
            </a:r>
            <a:r>
              <a:rPr lang="es-CO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lesiones y contusiones por caídas</a:t>
            </a:r>
            <a:r>
              <a:rPr lang="es-CO" dirty="0">
                <a:latin typeface="Calibri" panose="020F0502020204030204" pitchFamily="34" charset="0"/>
                <a:cs typeface="Calibri" panose="020F0502020204030204" pitchFamily="34" charset="0"/>
              </a:rPr>
              <a:t>, golpes, cortes </a:t>
            </a:r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64920096-D0EC-B833-A5DE-3DE3F3B09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085" y="2261965"/>
            <a:ext cx="3590648" cy="269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4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78584D-F910-4E59-ACD1-DE4574A2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934" y="1007130"/>
            <a:ext cx="6728178" cy="5852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tabLst>
                <a:tab pos="2700020" algn="ctr"/>
                <a:tab pos="5400040" algn="r"/>
              </a:tabLst>
              <a:defRPr/>
            </a:pPr>
            <a:r>
              <a:rPr lang="es-CO" sz="20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DE SEGURIDAD   / Eléctrico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ED97231C-2EEC-5E51-409D-5BE4D36212B9}"/>
              </a:ext>
            </a:extLst>
          </p:cNvPr>
          <p:cNvSpPr txBox="1"/>
          <p:nvPr/>
        </p:nvSpPr>
        <p:spPr>
          <a:xfrm>
            <a:off x="737505" y="2063872"/>
            <a:ext cx="5014185" cy="3537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50C6CD30-15AF-D385-DA30-D4DFD436223B}"/>
              </a:ext>
            </a:extLst>
          </p:cNvPr>
          <p:cNvSpPr txBox="1"/>
          <p:nvPr/>
        </p:nvSpPr>
        <p:spPr>
          <a:xfrm>
            <a:off x="5967313" y="2461961"/>
            <a:ext cx="5014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Se da por el contacto con alta, media y baja </a:t>
            </a:r>
            <a:r>
              <a:rPr lang="es-ES" dirty="0" err="1"/>
              <a:t>tesiòn</a:t>
            </a:r>
            <a:r>
              <a:rPr lang="es-ES" dirty="0"/>
              <a:t>  y estática. </a:t>
            </a:r>
          </a:p>
          <a:p>
            <a:endParaRPr lang="es-ES" dirty="0"/>
          </a:p>
          <a:p>
            <a:r>
              <a:rPr lang="es-ES" dirty="0"/>
              <a:t> </a:t>
            </a:r>
            <a:r>
              <a:rPr lang="es-CO" dirty="0"/>
              <a:t>Estos son:</a:t>
            </a:r>
          </a:p>
          <a:p>
            <a:endParaRPr lang="es-CO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Mantenimiento deficiente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Malas instalaciones eléctricas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Falta de seguridad (bloqueo y etiquetado)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Cables deteriorados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Instalaciones provisionales.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Falta de conexiones a tierra, etc.</a:t>
            </a:r>
          </a:p>
          <a:p>
            <a:r>
              <a:rPr lang="es-CO" dirty="0"/>
              <a:t> 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="" xmlns:a16="http://schemas.microsoft.com/office/drawing/2014/main" id="{E1DE2996-7C82-9CFB-0BC3-EE18C5F2DA7F}"/>
              </a:ext>
            </a:extLst>
          </p:cNvPr>
          <p:cNvSpPr txBox="1"/>
          <p:nvPr/>
        </p:nvSpPr>
        <p:spPr>
          <a:xfrm>
            <a:off x="1657245" y="5169644"/>
            <a:ext cx="40944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Pueden producir </a:t>
            </a:r>
            <a:r>
              <a:rPr lang="es-E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quemaduras, fibrilación ventricular, electrocución, muerte.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C46C0A6E-6EAA-D5AF-4E99-5094683D9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614" y="2364532"/>
            <a:ext cx="3159706" cy="280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texto 2">
            <a:extLst>
              <a:ext uri="{FF2B5EF4-FFF2-40B4-BE49-F238E27FC236}">
                <a16:creationId xmlns="" xmlns:a16="http://schemas.microsoft.com/office/drawing/2014/main" id="{85B77636-E9A0-7400-18D7-D0DAEB6574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3242879"/>
              </p:ext>
            </p:extLst>
          </p:nvPr>
        </p:nvGraphicFramePr>
        <p:xfrm>
          <a:off x="867317" y="1124838"/>
          <a:ext cx="10457366" cy="5543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3C9D7C2F-7AA3-19E1-C983-87FE90B12EA6}"/>
              </a:ext>
            </a:extLst>
          </p:cNvPr>
          <p:cNvSpPr txBox="1"/>
          <p:nvPr/>
        </p:nvSpPr>
        <p:spPr>
          <a:xfrm>
            <a:off x="2105917" y="304206"/>
            <a:ext cx="76189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2700020" algn="ctr"/>
                <a:tab pos="5400040" algn="r"/>
              </a:tabLst>
              <a:defRPr/>
            </a:pPr>
            <a:r>
              <a:rPr lang="es-CO" sz="20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Times New Roman"/>
                <a:cs typeface="Times New Roman"/>
              </a:rPr>
              <a:t>Política de Seguridad y Salud en el Trabajo</a:t>
            </a:r>
          </a:p>
        </p:txBody>
      </p:sp>
    </p:spTree>
    <p:extLst>
      <p:ext uri="{BB962C8B-B14F-4D97-AF65-F5344CB8AC3E}">
        <p14:creationId xmlns:p14="http://schemas.microsoft.com/office/powerpoint/2010/main" val="237501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78584D-F910-4E59-ACD1-DE4574A2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934" y="1007130"/>
            <a:ext cx="6728178" cy="5852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tabLst>
                <a:tab pos="2700020" algn="ctr"/>
                <a:tab pos="5400040" algn="r"/>
              </a:tabLst>
              <a:defRPr/>
            </a:pPr>
            <a:r>
              <a:rPr lang="es-CO" sz="20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DE SEGURIDAD   / Tecnológicos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ED97231C-2EEC-5E51-409D-5BE4D36212B9}"/>
              </a:ext>
            </a:extLst>
          </p:cNvPr>
          <p:cNvSpPr txBox="1"/>
          <p:nvPr/>
        </p:nvSpPr>
        <p:spPr>
          <a:xfrm>
            <a:off x="737505" y="2063872"/>
            <a:ext cx="5014185" cy="3537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50C6CD30-15AF-D385-DA30-D4DFD436223B}"/>
              </a:ext>
            </a:extLst>
          </p:cNvPr>
          <p:cNvSpPr txBox="1"/>
          <p:nvPr/>
        </p:nvSpPr>
        <p:spPr>
          <a:xfrm>
            <a:off x="5967313" y="2461961"/>
            <a:ext cx="5014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Daños o perdidas potenciales que puedan presentarse debido a los eventos generados por el uso y acceso a la tecnología, originados en sucesos antrópicos, naturales, socio naturales  y propios de la operación </a:t>
            </a:r>
          </a:p>
          <a:p>
            <a:endParaRPr lang="es-ES" dirty="0"/>
          </a:p>
          <a:p>
            <a:r>
              <a:rPr lang="es-ES" dirty="0"/>
              <a:t> </a:t>
            </a:r>
            <a:r>
              <a:rPr lang="es-CO" dirty="0"/>
              <a:t>Estos son:</a:t>
            </a:r>
          </a:p>
          <a:p>
            <a:endParaRPr lang="es-CO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Derrames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Fugas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Incendio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 Explosión 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="" xmlns:a16="http://schemas.microsoft.com/office/drawing/2014/main" id="{E1DE2996-7C82-9CFB-0BC3-EE18C5F2DA7F}"/>
              </a:ext>
            </a:extLst>
          </p:cNvPr>
          <p:cNvSpPr txBox="1"/>
          <p:nvPr/>
        </p:nvSpPr>
        <p:spPr>
          <a:xfrm>
            <a:off x="1657245" y="5169644"/>
            <a:ext cx="40944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pueden causar intoxicación, quemaduras y muerte. </a:t>
            </a:r>
          </a:p>
          <a:p>
            <a:pPr algn="ctr"/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0BDA33AD-6771-24D3-1CB6-CBA47CE20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085" y="2350713"/>
            <a:ext cx="2816763" cy="281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6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78584D-F910-4E59-ACD1-DE4574A2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934" y="1007130"/>
            <a:ext cx="6728178" cy="5852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tabLst>
                <a:tab pos="2700020" algn="ctr"/>
                <a:tab pos="5400040" algn="r"/>
              </a:tabLst>
              <a:defRPr/>
            </a:pPr>
            <a:r>
              <a:rPr lang="es-CO" sz="20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DE SEGURIDAD   / Públicos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ED97231C-2EEC-5E51-409D-5BE4D36212B9}"/>
              </a:ext>
            </a:extLst>
          </p:cNvPr>
          <p:cNvSpPr txBox="1"/>
          <p:nvPr/>
        </p:nvSpPr>
        <p:spPr>
          <a:xfrm>
            <a:off x="737505" y="2063872"/>
            <a:ext cx="5014185" cy="3537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50C6CD30-15AF-D385-DA30-D4DFD436223B}"/>
              </a:ext>
            </a:extLst>
          </p:cNvPr>
          <p:cNvSpPr txBox="1"/>
          <p:nvPr/>
        </p:nvSpPr>
        <p:spPr>
          <a:xfrm>
            <a:off x="6001180" y="2711549"/>
            <a:ext cx="501418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Comprende todos aquellos aspectos que ponen en riesgo la integridad física de las personas.  </a:t>
            </a:r>
          </a:p>
          <a:p>
            <a:endParaRPr lang="es-ES" dirty="0"/>
          </a:p>
          <a:p>
            <a:r>
              <a:rPr lang="es-CO" dirty="0"/>
              <a:t>Estos son: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Atracos.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Secuestros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Asaltos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Atentados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Extorsión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Orden público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delitos internos en la propia empresa por ataques de un trabajador hacia otro, motivado por muy variados aspectos.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="" xmlns:a16="http://schemas.microsoft.com/office/drawing/2014/main" id="{E1DE2996-7C82-9CFB-0BC3-EE18C5F2DA7F}"/>
              </a:ext>
            </a:extLst>
          </p:cNvPr>
          <p:cNvSpPr txBox="1"/>
          <p:nvPr/>
        </p:nvSpPr>
        <p:spPr>
          <a:xfrm>
            <a:off x="1164776" y="5006481"/>
            <a:ext cx="40944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pueden causar  pérdida prematura de vidas humanas, lesiones y</a:t>
            </a:r>
          </a:p>
          <a:p>
            <a:pPr algn="ctr"/>
            <a:r>
              <a:rPr lang="es-ES" dirty="0"/>
              <a:t>secuelas físicas o psicológicas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6B192CCE-2015-7F11-6FAF-A2AFDC2230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318"/>
          <a:stretch/>
        </p:blipFill>
        <p:spPr>
          <a:xfrm>
            <a:off x="1445110" y="2668010"/>
            <a:ext cx="3533775" cy="233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8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78584D-F910-4E59-ACD1-DE4574A2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934" y="1007130"/>
            <a:ext cx="6728178" cy="5852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tabLst>
                <a:tab pos="2700020" algn="ctr"/>
                <a:tab pos="5400040" algn="r"/>
              </a:tabLst>
              <a:defRPr/>
            </a:pPr>
            <a:r>
              <a:rPr lang="es-CO" sz="20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DE SEGURIDAD   / Accidentes de Transito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ED97231C-2EEC-5E51-409D-5BE4D36212B9}"/>
              </a:ext>
            </a:extLst>
          </p:cNvPr>
          <p:cNvSpPr txBox="1"/>
          <p:nvPr/>
        </p:nvSpPr>
        <p:spPr>
          <a:xfrm>
            <a:off x="737505" y="2063872"/>
            <a:ext cx="5014185" cy="3537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50C6CD30-15AF-D385-DA30-D4DFD436223B}"/>
              </a:ext>
            </a:extLst>
          </p:cNvPr>
          <p:cNvSpPr txBox="1"/>
          <p:nvPr/>
        </p:nvSpPr>
        <p:spPr>
          <a:xfrm>
            <a:off x="6001180" y="2711549"/>
            <a:ext cx="50141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Es el que ocurre sobre la vía y se presenta</a:t>
            </a:r>
          </a:p>
          <a:p>
            <a:r>
              <a:rPr lang="es-ES" dirty="0"/>
              <a:t>súbita e inesperadamente, determinado por condiciones y actos irresponsables potencialmente previsibles.</a:t>
            </a:r>
          </a:p>
          <a:p>
            <a:endParaRPr lang="es-ES" dirty="0"/>
          </a:p>
          <a:p>
            <a:r>
              <a:rPr lang="es-CO" dirty="0"/>
              <a:t>Estos son:</a:t>
            </a:r>
          </a:p>
          <a:p>
            <a:endParaRPr lang="es-CO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factores humanos al operar vehículos (preponderantemente automotores)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 Condiciones climatológicas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 Señalización 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="" xmlns:a16="http://schemas.microsoft.com/office/drawing/2014/main" id="{E1DE2996-7C82-9CFB-0BC3-EE18C5F2DA7F}"/>
              </a:ext>
            </a:extLst>
          </p:cNvPr>
          <p:cNvSpPr txBox="1"/>
          <p:nvPr/>
        </p:nvSpPr>
        <p:spPr>
          <a:xfrm>
            <a:off x="1164776" y="5006481"/>
            <a:ext cx="409444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pueden causar  pérdida prematura de vidas humanas, lesiones y</a:t>
            </a:r>
          </a:p>
          <a:p>
            <a:pPr algn="ctr"/>
            <a:r>
              <a:rPr lang="es-ES" dirty="0"/>
              <a:t>secuelas físicas o psicológicas, perjuicios materiales y daños a</a:t>
            </a:r>
          </a:p>
          <a:p>
            <a:pPr algn="ctr"/>
            <a:r>
              <a:rPr lang="es-ES" dirty="0"/>
              <a:t>terceros.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7384EED3-5DB7-B1B2-934D-06A536B3F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71" y="2536331"/>
            <a:ext cx="3348095" cy="247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1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78584D-F910-4E59-ACD1-DE4574A2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934" y="1007130"/>
            <a:ext cx="6728178" cy="5852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tabLst>
                <a:tab pos="2700020" algn="ctr"/>
                <a:tab pos="5400040" algn="r"/>
              </a:tabLst>
              <a:defRPr/>
            </a:pPr>
            <a:r>
              <a:rPr lang="es-CO" sz="20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DE SEGURIDAD  / Trabajo en Alturas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ED97231C-2EEC-5E51-409D-5BE4D36212B9}"/>
              </a:ext>
            </a:extLst>
          </p:cNvPr>
          <p:cNvSpPr txBox="1"/>
          <p:nvPr/>
        </p:nvSpPr>
        <p:spPr>
          <a:xfrm>
            <a:off x="737505" y="2063872"/>
            <a:ext cx="5014185" cy="3537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50C6CD30-15AF-D385-DA30-D4DFD436223B}"/>
              </a:ext>
            </a:extLst>
          </p:cNvPr>
          <p:cNvSpPr txBox="1"/>
          <p:nvPr/>
        </p:nvSpPr>
        <p:spPr>
          <a:xfrm>
            <a:off x="5751690" y="2749097"/>
            <a:ext cx="51962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Toda actividad que realiza un trabajador que ocasione la suspensión y/o desplazamiento, en el que se vea expuesto a un riesgo de caída, mayor a 2.0 metros, con relación del plano de los pies del trabajador al plano horizontal inferior más cercano a él.</a:t>
            </a:r>
          </a:p>
          <a:p>
            <a:endParaRPr lang="es-ES" dirty="0"/>
          </a:p>
          <a:p>
            <a:endParaRPr lang="es-ES" dirty="0"/>
          </a:p>
          <a:p>
            <a:endParaRPr lang="es-E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="" xmlns:a16="http://schemas.microsoft.com/office/drawing/2014/main" id="{E1DE2996-7C82-9CFB-0BC3-EE18C5F2DA7F}"/>
              </a:ext>
            </a:extLst>
          </p:cNvPr>
          <p:cNvSpPr txBox="1"/>
          <p:nvPr/>
        </p:nvSpPr>
        <p:spPr>
          <a:xfrm>
            <a:off x="1244099" y="5278116"/>
            <a:ext cx="40944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Pueden terminar ocasionando heridas o la muerte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52F8A678-8482-0C46-A3F6-1B262B985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772" y="2398888"/>
            <a:ext cx="1882875" cy="286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1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78584D-F910-4E59-ACD1-DE4574A2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934" y="1007130"/>
            <a:ext cx="6728178" cy="5852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tabLst>
                <a:tab pos="2700020" algn="ctr"/>
                <a:tab pos="5400040" algn="r"/>
              </a:tabLst>
              <a:defRPr/>
            </a:pPr>
            <a:r>
              <a:rPr lang="es-CO" sz="20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DE SEGURIDAD  / Trabajo en Espacios Confinados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ED97231C-2EEC-5E51-409D-5BE4D36212B9}"/>
              </a:ext>
            </a:extLst>
          </p:cNvPr>
          <p:cNvSpPr txBox="1"/>
          <p:nvPr/>
        </p:nvSpPr>
        <p:spPr>
          <a:xfrm>
            <a:off x="737505" y="2063872"/>
            <a:ext cx="5014185" cy="3537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50C6CD30-15AF-D385-DA30-D4DFD436223B}"/>
              </a:ext>
            </a:extLst>
          </p:cNvPr>
          <p:cNvSpPr txBox="1"/>
          <p:nvPr/>
        </p:nvSpPr>
        <p:spPr>
          <a:xfrm>
            <a:off x="5751690" y="2749097"/>
            <a:ext cx="51962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Labores realizadas en espacios</a:t>
            </a:r>
          </a:p>
          <a:p>
            <a:r>
              <a:rPr lang="es-ES" dirty="0"/>
              <a:t>cerrados o semicerrados, que por su tamaño o forma permiten la entrada de una persona; sin embargo, no está diseñado para la ocupación de seres humanos, por ello ofrecen dificultades para entrar y salir de ellos</a:t>
            </a:r>
          </a:p>
          <a:p>
            <a:endParaRPr lang="es-ES" dirty="0"/>
          </a:p>
          <a:p>
            <a:endParaRPr lang="es-E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="" xmlns:a16="http://schemas.microsoft.com/office/drawing/2014/main" id="{E1DE2996-7C82-9CFB-0BC3-EE18C5F2DA7F}"/>
              </a:ext>
            </a:extLst>
          </p:cNvPr>
          <p:cNvSpPr txBox="1"/>
          <p:nvPr/>
        </p:nvSpPr>
        <p:spPr>
          <a:xfrm>
            <a:off x="1244099" y="5278116"/>
            <a:ext cx="40944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Pueden terminar ocasionando heridas o la muerte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806A76C5-54B8-2430-4FC9-D338C3259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436" y="2449325"/>
            <a:ext cx="2833769" cy="244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9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78584D-F910-4E59-ACD1-DE4574A2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934" y="1007130"/>
            <a:ext cx="6728178" cy="5852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tabLst>
                <a:tab pos="2700020" algn="ctr"/>
                <a:tab pos="5400040" algn="r"/>
              </a:tabLst>
              <a:defRPr/>
            </a:pPr>
            <a:r>
              <a:rPr lang="es-CO" sz="20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Fenómenos Naturales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ED97231C-2EEC-5E51-409D-5BE4D36212B9}"/>
              </a:ext>
            </a:extLst>
          </p:cNvPr>
          <p:cNvSpPr txBox="1"/>
          <p:nvPr/>
        </p:nvSpPr>
        <p:spPr>
          <a:xfrm>
            <a:off x="737505" y="2063872"/>
            <a:ext cx="5014185" cy="3537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50C6CD30-15AF-D385-DA30-D4DFD436223B}"/>
              </a:ext>
            </a:extLst>
          </p:cNvPr>
          <p:cNvSpPr txBox="1"/>
          <p:nvPr/>
        </p:nvSpPr>
        <p:spPr>
          <a:xfrm>
            <a:off x="5537201" y="2207668"/>
            <a:ext cx="54355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la probabilidad, de que la población de una zona sufra un daño o una catástrofe como consecuencia de un proceso natural.</a:t>
            </a:r>
          </a:p>
          <a:p>
            <a:endParaRPr lang="es-ES" dirty="0"/>
          </a:p>
          <a:p>
            <a:r>
              <a:rPr lang="es-ES" dirty="0"/>
              <a:t>Estos son:</a:t>
            </a:r>
          </a:p>
          <a:p>
            <a:endParaRPr lang="es-E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Inundaciones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Erupción volcánica.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Temblores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Terremoto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 Tormenta eléctrica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 Maremoto</a:t>
            </a:r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="" xmlns:a16="http://schemas.microsoft.com/office/drawing/2014/main" id="{E1DE2996-7C82-9CFB-0BC3-EE18C5F2DA7F}"/>
              </a:ext>
            </a:extLst>
          </p:cNvPr>
          <p:cNvSpPr txBox="1"/>
          <p:nvPr/>
        </p:nvSpPr>
        <p:spPr>
          <a:xfrm>
            <a:off x="1004711" y="5327343"/>
            <a:ext cx="40944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Pueden generar emergencias y catástrofes generalizadas acompañadas de lesiones enfermedades y muerte.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3D06F68-6B25-0A93-8298-2A4C5ED9DA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04" t="32066" r="16110" b="18333"/>
          <a:stretch/>
        </p:blipFill>
        <p:spPr>
          <a:xfrm>
            <a:off x="1606955" y="2421691"/>
            <a:ext cx="2889956" cy="26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9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78584D-F910-4E59-ACD1-DE4574A2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911" y="671480"/>
            <a:ext cx="6728178" cy="5852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tabLst>
                <a:tab pos="2700020" algn="ctr"/>
                <a:tab pos="5400040" algn="r"/>
              </a:tabLst>
              <a:defRPr/>
            </a:pPr>
            <a:r>
              <a:rPr lang="es-CO" sz="20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Principales Peligros en Actividades de la empresa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50C6CD30-15AF-D385-DA30-D4DFD436223B}"/>
              </a:ext>
            </a:extLst>
          </p:cNvPr>
          <p:cNvSpPr txBox="1"/>
          <p:nvPr/>
        </p:nvSpPr>
        <p:spPr>
          <a:xfrm>
            <a:off x="1131711" y="1358302"/>
            <a:ext cx="9928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A continuación, se presentan los principales peligros presentes en la operación de la empresa.  Sin embargo, al  hacer identificación de peligros en áreas específicas  es posible que pueda haber un número mayor o menor de peligros de los citados a continuación:</a:t>
            </a:r>
            <a:endParaRPr lang="es-ES" dirty="0"/>
          </a:p>
        </p:txBody>
      </p:sp>
      <p:graphicFrame>
        <p:nvGraphicFramePr>
          <p:cNvPr id="7" name="Tabla 6">
            <a:extLst>
              <a:ext uri="{FF2B5EF4-FFF2-40B4-BE49-F238E27FC236}">
                <a16:creationId xmlns="" xmlns:a16="http://schemas.microsoft.com/office/drawing/2014/main" id="{8BBFD85D-9A8A-EBA9-46EC-5CFCFA7CA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09612"/>
              </p:ext>
            </p:extLst>
          </p:nvPr>
        </p:nvGraphicFramePr>
        <p:xfrm>
          <a:off x="237067" y="2463982"/>
          <a:ext cx="11593689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7244">
                  <a:extLst>
                    <a:ext uri="{9D8B030D-6E8A-4147-A177-3AD203B41FA5}">
                      <a16:colId xmlns="" xmlns:a16="http://schemas.microsoft.com/office/drawing/2014/main" val="2246589815"/>
                    </a:ext>
                  </a:extLst>
                </a:gridCol>
                <a:gridCol w="5034582">
                  <a:extLst>
                    <a:ext uri="{9D8B030D-6E8A-4147-A177-3AD203B41FA5}">
                      <a16:colId xmlns="" xmlns:a16="http://schemas.microsoft.com/office/drawing/2014/main" val="3137163861"/>
                    </a:ext>
                  </a:extLst>
                </a:gridCol>
                <a:gridCol w="1377507">
                  <a:extLst>
                    <a:ext uri="{9D8B030D-6E8A-4147-A177-3AD203B41FA5}">
                      <a16:colId xmlns="" xmlns:a16="http://schemas.microsoft.com/office/drawing/2014/main" val="1893486408"/>
                    </a:ext>
                  </a:extLst>
                </a:gridCol>
                <a:gridCol w="3804356">
                  <a:extLst>
                    <a:ext uri="{9D8B030D-6E8A-4147-A177-3AD203B41FA5}">
                      <a16:colId xmlns="" xmlns:a16="http://schemas.microsoft.com/office/drawing/2014/main" val="2219466247"/>
                    </a:ext>
                  </a:extLst>
                </a:gridCol>
              </a:tblGrid>
              <a:tr h="361244"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Clase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Descripción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Clase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err="1"/>
                        <a:t>Descripciòn</a:t>
                      </a:r>
                      <a:r>
                        <a:rPr lang="es-CO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71653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dirty="0"/>
                        <a:t>Biomecánico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Postura, movimiento repetitivo, manipulación </a:t>
                      </a:r>
                    </a:p>
                    <a:p>
                      <a:r>
                        <a:rPr lang="es-ES" sz="1600" dirty="0"/>
                        <a:t>manual de cargas.</a:t>
                      </a:r>
                    </a:p>
                    <a:p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Físico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Iluminación.</a:t>
                      </a:r>
                    </a:p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44254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dirty="0"/>
                        <a:t>Psicosocial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Características de la organización del trabajo, condiciones de la tarea, interfase persona-tarea, gestión organizacional.</a:t>
                      </a:r>
                    </a:p>
                    <a:p>
                      <a:endParaRPr lang="es-CO" sz="1600" dirty="0"/>
                    </a:p>
                    <a:p>
                      <a:endParaRPr lang="es-CO" sz="1600" dirty="0"/>
                    </a:p>
                    <a:p>
                      <a:endParaRPr lang="es-C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Condiciones de Seguridad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b="1" dirty="0"/>
                        <a:t>Mecánico: </a:t>
                      </a:r>
                      <a:r>
                        <a:rPr lang="es-ES" sz="1600" dirty="0"/>
                        <a:t>herramientas. </a:t>
                      </a:r>
                    </a:p>
                    <a:p>
                      <a:r>
                        <a:rPr lang="es-ES" sz="1600" b="1" dirty="0"/>
                        <a:t>Locativo: </a:t>
                      </a:r>
                      <a:r>
                        <a:rPr lang="es-ES" sz="1600" dirty="0"/>
                        <a:t>sistemas y medios de almacenamiento, superficies </a:t>
                      </a:r>
                    </a:p>
                    <a:p>
                      <a:r>
                        <a:rPr lang="es-ES" sz="1600" dirty="0"/>
                        <a:t>de trabajo, condiciones de </a:t>
                      </a:r>
                    </a:p>
                    <a:p>
                      <a:r>
                        <a:rPr lang="es-ES" sz="1600" dirty="0"/>
                        <a:t>orden y aseo.</a:t>
                      </a:r>
                    </a:p>
                    <a:p>
                      <a:r>
                        <a:rPr lang="es-ES" sz="1600" b="1" dirty="0"/>
                        <a:t>Físico –Químico: </a:t>
                      </a:r>
                      <a:r>
                        <a:rPr lang="es-ES" sz="1600" dirty="0"/>
                        <a:t>incendios de </a:t>
                      </a:r>
                    </a:p>
                    <a:p>
                      <a:r>
                        <a:rPr lang="es-ES" sz="1600" dirty="0"/>
                        <a:t>sólidos.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81393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dirty="0"/>
                        <a:t>Biológicos</a:t>
                      </a:r>
                    </a:p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Virus, bactérias, fluidos o excrementos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Fenómenos Naturales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Sismo, inundación.</a:t>
                      </a:r>
                    </a:p>
                    <a:p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55146751"/>
                  </a:ext>
                </a:extLst>
              </a:tr>
            </a:tbl>
          </a:graphicData>
        </a:graphic>
      </p:graphicFrame>
      <p:pic>
        <p:nvPicPr>
          <p:cNvPr id="13" name="Imagen 12" descr="Imagen que contiene mujer, foto, sostener, frente&#10;&#10;Descripción generada automáticamente">
            <a:extLst>
              <a:ext uri="{FF2B5EF4-FFF2-40B4-BE49-F238E27FC236}">
                <a16:creationId xmlns="" xmlns:a16="http://schemas.microsoft.com/office/drawing/2014/main" id="{00C9B85A-740E-B246-2E67-B3390FC05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816" y="2843473"/>
            <a:ext cx="598312" cy="760685"/>
          </a:xfrm>
          <a:prstGeom prst="rect">
            <a:avLst/>
          </a:prstGeom>
        </p:spPr>
      </p:pic>
      <p:pic>
        <p:nvPicPr>
          <p:cNvPr id="15" name="Imagen 14" descr="Imagen que contiene dibujo&#10;&#10;Descripción generada automáticamente">
            <a:extLst>
              <a:ext uri="{FF2B5EF4-FFF2-40B4-BE49-F238E27FC236}">
                <a16:creationId xmlns="" xmlns:a16="http://schemas.microsoft.com/office/drawing/2014/main" id="{728901A5-B8A1-7B6F-BE28-5D5538B89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972" y="4277542"/>
            <a:ext cx="1517682" cy="1074316"/>
          </a:xfrm>
          <a:prstGeom prst="rect">
            <a:avLst/>
          </a:prstGeom>
        </p:spPr>
      </p:pic>
      <p:pic>
        <p:nvPicPr>
          <p:cNvPr id="17" name="Imagen 16" descr="Imagen que contiene Icono&#10;&#10;Descripción generada automáticamente">
            <a:extLst>
              <a:ext uri="{FF2B5EF4-FFF2-40B4-BE49-F238E27FC236}">
                <a16:creationId xmlns="" xmlns:a16="http://schemas.microsoft.com/office/drawing/2014/main" id="{6C3BAE13-DE92-1B5A-9528-1221EE2B9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6500" y="2923116"/>
            <a:ext cx="601400" cy="601400"/>
          </a:xfrm>
          <a:prstGeom prst="rect">
            <a:avLst/>
          </a:prstGeom>
        </p:spPr>
      </p:pic>
      <p:pic>
        <p:nvPicPr>
          <p:cNvPr id="19" name="Imagen 18" descr="Dibujo animado de un animal&#10;&#10;Descripción generada automáticamente con confianza baja">
            <a:extLst>
              <a:ext uri="{FF2B5EF4-FFF2-40B4-BE49-F238E27FC236}">
                <a16:creationId xmlns="" xmlns:a16="http://schemas.microsoft.com/office/drawing/2014/main" id="{53A407B4-D311-8220-7FA1-1C18BEEB0F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004"/>
          <a:stretch/>
        </p:blipFill>
        <p:spPr>
          <a:xfrm>
            <a:off x="10842070" y="4106975"/>
            <a:ext cx="852911" cy="83755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="" xmlns:a16="http://schemas.microsoft.com/office/drawing/2014/main" id="{9DBDA7E4-2F3C-47CD-4E4C-C7F400CC2F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0410" y="5499698"/>
            <a:ext cx="614979" cy="56827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="" xmlns:a16="http://schemas.microsoft.com/office/drawing/2014/main" id="{71FED35F-F524-D1CE-B38C-44158B4EB0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6036" y="5494029"/>
            <a:ext cx="1083475" cy="57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5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78584D-F910-4E59-ACD1-DE4574A2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645" y="602022"/>
            <a:ext cx="6728178" cy="5852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tabLst>
                <a:tab pos="2700020" algn="ctr"/>
                <a:tab pos="5400040" algn="r"/>
              </a:tabLst>
              <a:defRPr/>
            </a:pPr>
            <a:r>
              <a:rPr lang="es-CO" sz="20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Normas de Seguridad 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ED97231C-2EEC-5E51-409D-5BE4D36212B9}"/>
              </a:ext>
            </a:extLst>
          </p:cNvPr>
          <p:cNvSpPr txBox="1"/>
          <p:nvPr/>
        </p:nvSpPr>
        <p:spPr>
          <a:xfrm>
            <a:off x="737505" y="2063872"/>
            <a:ext cx="5014185" cy="3537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50C6CD30-15AF-D385-DA30-D4DFD436223B}"/>
              </a:ext>
            </a:extLst>
          </p:cNvPr>
          <p:cNvSpPr txBox="1"/>
          <p:nvPr/>
        </p:nvSpPr>
        <p:spPr>
          <a:xfrm>
            <a:off x="1178145" y="1957628"/>
            <a:ext cx="10041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Tenga en cuenta las siguientes normas de seguridad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7EDE0BA9-0F1E-C65F-5A4C-6172BE9DB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399" y="3872089"/>
            <a:ext cx="2238375" cy="2619375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="" xmlns:a16="http://schemas.microsoft.com/office/drawing/2014/main" id="{7AFC004C-E65F-EBD0-94AE-2A6FAA6601E5}"/>
              </a:ext>
            </a:extLst>
          </p:cNvPr>
          <p:cNvSpPr/>
          <p:nvPr/>
        </p:nvSpPr>
        <p:spPr>
          <a:xfrm>
            <a:off x="1375958" y="2946345"/>
            <a:ext cx="4014159" cy="1016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D4F7856A-AADD-E686-2EE2-EAB7B7FAD720}"/>
              </a:ext>
            </a:extLst>
          </p:cNvPr>
          <p:cNvSpPr txBox="1"/>
          <p:nvPr/>
        </p:nvSpPr>
        <p:spPr>
          <a:xfrm>
            <a:off x="1531776" y="2916629"/>
            <a:ext cx="37441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/>
              <a:t>No corra por escaleras y pasillos, esto reducirá la probabilidad de generar un accidente laboral, por caídas a nivel o en escaleras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661173BD-E73F-BEC6-FEC1-85ABC96FB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774" y="4198097"/>
            <a:ext cx="2238375" cy="2238375"/>
          </a:xfrm>
          <a:prstGeom prst="rect">
            <a:avLst/>
          </a:prstGeom>
        </p:spPr>
      </p:pic>
      <p:sp>
        <p:nvSpPr>
          <p:cNvPr id="10" name="Rectángulo: esquinas redondeadas 9">
            <a:extLst>
              <a:ext uri="{FF2B5EF4-FFF2-40B4-BE49-F238E27FC236}">
                <a16:creationId xmlns="" xmlns:a16="http://schemas.microsoft.com/office/drawing/2014/main" id="{AC9B4A31-86CE-F121-3C58-2B53DDA7D210}"/>
              </a:ext>
            </a:extLst>
          </p:cNvPr>
          <p:cNvSpPr/>
          <p:nvPr/>
        </p:nvSpPr>
        <p:spPr>
          <a:xfrm>
            <a:off x="6646065" y="2856089"/>
            <a:ext cx="4014159" cy="1016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C58D2E1D-F401-9AD4-CB4D-6B6AF0A69E07}"/>
              </a:ext>
            </a:extLst>
          </p:cNvPr>
          <p:cNvSpPr txBox="1"/>
          <p:nvPr/>
        </p:nvSpPr>
        <p:spPr>
          <a:xfrm>
            <a:off x="6646065" y="2902255"/>
            <a:ext cx="4014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/>
              <a:t>Al bajar las escaleras procure siempre tomarse siempre del pasamanos, esto le permitirá tener un punto de apoyo en caso de resbalar. 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EF77F6D3-35BC-3713-D690-61B0B8210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6945" y="3962345"/>
            <a:ext cx="1820972" cy="242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2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78584D-F910-4E59-ACD1-DE4574A2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645" y="602022"/>
            <a:ext cx="6728178" cy="5852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tabLst>
                <a:tab pos="2700020" algn="ctr"/>
                <a:tab pos="5400040" algn="r"/>
              </a:tabLst>
              <a:defRPr/>
            </a:pPr>
            <a:r>
              <a:rPr lang="es-CO" sz="20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Normas de Seguridad 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ED97231C-2EEC-5E51-409D-5BE4D36212B9}"/>
              </a:ext>
            </a:extLst>
          </p:cNvPr>
          <p:cNvSpPr txBox="1"/>
          <p:nvPr/>
        </p:nvSpPr>
        <p:spPr>
          <a:xfrm>
            <a:off x="737505" y="2063872"/>
            <a:ext cx="5014185" cy="3537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50C6CD30-15AF-D385-DA30-D4DFD436223B}"/>
              </a:ext>
            </a:extLst>
          </p:cNvPr>
          <p:cNvSpPr txBox="1"/>
          <p:nvPr/>
        </p:nvSpPr>
        <p:spPr>
          <a:xfrm>
            <a:off x="1075267" y="1551105"/>
            <a:ext cx="10041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Tenga en cuenta las siguientes normas de seguridad 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="" xmlns:a16="http://schemas.microsoft.com/office/drawing/2014/main" id="{7AFC004C-E65F-EBD0-94AE-2A6FAA6601E5}"/>
              </a:ext>
            </a:extLst>
          </p:cNvPr>
          <p:cNvSpPr/>
          <p:nvPr/>
        </p:nvSpPr>
        <p:spPr>
          <a:xfrm>
            <a:off x="500835" y="2219959"/>
            <a:ext cx="4014159" cy="1016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="" xmlns:a16="http://schemas.microsoft.com/office/drawing/2014/main" id="{AC9B4A31-86CE-F121-3C58-2B53DDA7D210}"/>
              </a:ext>
            </a:extLst>
          </p:cNvPr>
          <p:cNvSpPr/>
          <p:nvPr/>
        </p:nvSpPr>
        <p:spPr>
          <a:xfrm>
            <a:off x="7367269" y="2230289"/>
            <a:ext cx="4014159" cy="1016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C58D2E1D-F401-9AD4-CB4D-6B6AF0A69E07}"/>
              </a:ext>
            </a:extLst>
          </p:cNvPr>
          <p:cNvSpPr txBox="1"/>
          <p:nvPr/>
        </p:nvSpPr>
        <p:spPr>
          <a:xfrm>
            <a:off x="668983" y="2338225"/>
            <a:ext cx="4014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/>
              <a:t>No transite, baje o suba escaleras con las manos ocupadas, o con cargas que obstaculicen su visión. 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600D83D3-24C2-3F65-2876-BFE97F7C7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472" y="3308748"/>
            <a:ext cx="2571750" cy="177165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D4F7856A-AADD-E686-2EE2-EAB7B7FAD720}"/>
              </a:ext>
            </a:extLst>
          </p:cNvPr>
          <p:cNvSpPr txBox="1"/>
          <p:nvPr/>
        </p:nvSpPr>
        <p:spPr>
          <a:xfrm>
            <a:off x="7502254" y="2338225"/>
            <a:ext cx="3744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/>
              <a:t>No llegue a su puesto de trabajo bajo el efecto de alcohol o sustancias psicoactivas  (CST Art..60)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BB06CA08-268C-A9EB-5076-6C27B6542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081" y="3333367"/>
            <a:ext cx="2302729" cy="2074228"/>
          </a:xfrm>
          <a:prstGeom prst="rect">
            <a:avLst/>
          </a:prstGeom>
        </p:spPr>
      </p:pic>
      <p:sp>
        <p:nvSpPr>
          <p:cNvPr id="15" name="Rectángulo: esquinas redondeadas 14">
            <a:extLst>
              <a:ext uri="{FF2B5EF4-FFF2-40B4-BE49-F238E27FC236}">
                <a16:creationId xmlns="" xmlns:a16="http://schemas.microsoft.com/office/drawing/2014/main" id="{83F62092-7014-E45F-F771-8A73B1E1A2EF}"/>
              </a:ext>
            </a:extLst>
          </p:cNvPr>
          <p:cNvSpPr/>
          <p:nvPr/>
        </p:nvSpPr>
        <p:spPr>
          <a:xfrm>
            <a:off x="3813132" y="3686573"/>
            <a:ext cx="4014159" cy="1016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600" dirty="0">
                <a:solidFill>
                  <a:schemeClr val="tx1"/>
                </a:solidFill>
              </a:rPr>
              <a:t>Toda actividad que se deba realizar a 2 </a:t>
            </a:r>
            <a:r>
              <a:rPr lang="es-CO" sz="1600" dirty="0" err="1">
                <a:solidFill>
                  <a:schemeClr val="tx1"/>
                </a:solidFill>
              </a:rPr>
              <a:t>mts</a:t>
            </a:r>
            <a:r>
              <a:rPr lang="es-CO" sz="1600" dirty="0">
                <a:solidFill>
                  <a:schemeClr val="tx1"/>
                </a:solidFill>
              </a:rPr>
              <a:t> o más sobre un nivel inferior se considera trabajo en alturas y debe ser realizado por una persona entrenada.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D93D6D49-B15E-D376-4A46-DC6F61A03B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348"/>
          <a:stretch/>
        </p:blipFill>
        <p:spPr>
          <a:xfrm>
            <a:off x="4844841" y="4957335"/>
            <a:ext cx="1595471" cy="157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6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78584D-F910-4E59-ACD1-DE4574A2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645" y="602022"/>
            <a:ext cx="6728178" cy="5852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tabLst>
                <a:tab pos="2700020" algn="ctr"/>
                <a:tab pos="5400040" algn="r"/>
              </a:tabLst>
              <a:defRPr/>
            </a:pPr>
            <a:r>
              <a:rPr lang="es-CO" sz="20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Normas de Seguridad 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ED97231C-2EEC-5E51-409D-5BE4D36212B9}"/>
              </a:ext>
            </a:extLst>
          </p:cNvPr>
          <p:cNvSpPr txBox="1"/>
          <p:nvPr/>
        </p:nvSpPr>
        <p:spPr>
          <a:xfrm>
            <a:off x="737505" y="2063872"/>
            <a:ext cx="5014185" cy="3537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50C6CD30-15AF-D385-DA30-D4DFD436223B}"/>
              </a:ext>
            </a:extLst>
          </p:cNvPr>
          <p:cNvSpPr txBox="1"/>
          <p:nvPr/>
        </p:nvSpPr>
        <p:spPr>
          <a:xfrm>
            <a:off x="1075267" y="1551105"/>
            <a:ext cx="10041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Tenga en cuenta las siguientes normas de seguridad 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="" xmlns:a16="http://schemas.microsoft.com/office/drawing/2014/main" id="{7AFC004C-E65F-EBD0-94AE-2A6FAA6601E5}"/>
              </a:ext>
            </a:extLst>
          </p:cNvPr>
          <p:cNvSpPr/>
          <p:nvPr/>
        </p:nvSpPr>
        <p:spPr>
          <a:xfrm>
            <a:off x="882945" y="2219958"/>
            <a:ext cx="4014159" cy="146661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="" xmlns:a16="http://schemas.microsoft.com/office/drawing/2014/main" id="{AC9B4A31-86CE-F121-3C58-2B53DDA7D210}"/>
              </a:ext>
            </a:extLst>
          </p:cNvPr>
          <p:cNvSpPr/>
          <p:nvPr/>
        </p:nvSpPr>
        <p:spPr>
          <a:xfrm>
            <a:off x="6836689" y="2251261"/>
            <a:ext cx="4014159" cy="14040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C58D2E1D-F401-9AD4-CB4D-6B6AF0A69E07}"/>
              </a:ext>
            </a:extLst>
          </p:cNvPr>
          <p:cNvSpPr txBox="1"/>
          <p:nvPr/>
        </p:nvSpPr>
        <p:spPr>
          <a:xfrm>
            <a:off x="882944" y="2284282"/>
            <a:ext cx="4014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/>
              <a:t>No realice actividades que no son parte de sus funciones u objeto contractual y que impliquen poner en riesgo su seguridad y salud. Ej. Trabajador administrativo que intente arreglar un daño Enel PC.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D4F7856A-AADD-E686-2EE2-EAB7B7FAD720}"/>
              </a:ext>
            </a:extLst>
          </p:cNvPr>
          <p:cNvSpPr txBox="1"/>
          <p:nvPr/>
        </p:nvSpPr>
        <p:spPr>
          <a:xfrm>
            <a:off x="6971677" y="2378509"/>
            <a:ext cx="3744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/>
              <a:t>Cuando necesite alcanzar algo que se encuentre en un estante alto utilice una escalera . </a:t>
            </a:r>
          </a:p>
          <a:p>
            <a:r>
              <a:rPr lang="es-CO" sz="1600" dirty="0"/>
              <a:t>Evite subirse a sillas, cajones u objetos similares.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74963FC-D719-3030-C939-2A0941C384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15" t="27992" r="48889" b="14056"/>
          <a:stretch/>
        </p:blipFill>
        <p:spPr>
          <a:xfrm>
            <a:off x="1586156" y="3828131"/>
            <a:ext cx="2607734" cy="271484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4C267BD9-39F8-7D25-5E4D-98701D3E55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24" t="55989" r="56140" b="12765"/>
          <a:stretch/>
        </p:blipFill>
        <p:spPr>
          <a:xfrm>
            <a:off x="7312472" y="3829196"/>
            <a:ext cx="3062592" cy="271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0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texto 2">
            <a:extLst>
              <a:ext uri="{FF2B5EF4-FFF2-40B4-BE49-F238E27FC236}">
                <a16:creationId xmlns="" xmlns:a16="http://schemas.microsoft.com/office/drawing/2014/main" id="{85B77636-E9A0-7400-18D7-D0DAEB6574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332658"/>
              </p:ext>
            </p:extLst>
          </p:nvPr>
        </p:nvGraphicFramePr>
        <p:xfrm>
          <a:off x="1476916" y="1314249"/>
          <a:ext cx="9667145" cy="5543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193AAB49-E81B-C930-562F-D6438C367805}"/>
              </a:ext>
            </a:extLst>
          </p:cNvPr>
          <p:cNvSpPr txBox="1"/>
          <p:nvPr/>
        </p:nvSpPr>
        <p:spPr>
          <a:xfrm>
            <a:off x="2777067" y="914139"/>
            <a:ext cx="66378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2700020" algn="ctr"/>
                <a:tab pos="5400040" algn="r"/>
              </a:tabLst>
              <a:defRPr/>
            </a:pP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Times New Roman"/>
              </a:rPr>
              <a:t>Objetivos del SG-SST </a:t>
            </a:r>
          </a:p>
        </p:txBody>
      </p:sp>
    </p:spTree>
    <p:extLst>
      <p:ext uri="{BB962C8B-B14F-4D97-AF65-F5344CB8AC3E}">
        <p14:creationId xmlns:p14="http://schemas.microsoft.com/office/powerpoint/2010/main" val="44490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78584D-F910-4E59-ACD1-DE4574A2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645" y="602022"/>
            <a:ext cx="6728178" cy="5852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tabLst>
                <a:tab pos="2700020" algn="ctr"/>
                <a:tab pos="5400040" algn="r"/>
              </a:tabLst>
              <a:defRPr/>
            </a:pPr>
            <a:r>
              <a:rPr lang="es-CO" sz="20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Normas de Seguridad 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ED97231C-2EEC-5E51-409D-5BE4D36212B9}"/>
              </a:ext>
            </a:extLst>
          </p:cNvPr>
          <p:cNvSpPr txBox="1"/>
          <p:nvPr/>
        </p:nvSpPr>
        <p:spPr>
          <a:xfrm>
            <a:off x="737505" y="2063872"/>
            <a:ext cx="5014185" cy="3537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50C6CD30-15AF-D385-DA30-D4DFD436223B}"/>
              </a:ext>
            </a:extLst>
          </p:cNvPr>
          <p:cNvSpPr txBox="1"/>
          <p:nvPr/>
        </p:nvSpPr>
        <p:spPr>
          <a:xfrm>
            <a:off x="1075267" y="1551105"/>
            <a:ext cx="10041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Tenga en cuenta las siguientes normas de seguridad 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="" xmlns:a16="http://schemas.microsoft.com/office/drawing/2014/main" id="{7AFC004C-E65F-EBD0-94AE-2A6FAA6601E5}"/>
              </a:ext>
            </a:extLst>
          </p:cNvPr>
          <p:cNvSpPr/>
          <p:nvPr/>
        </p:nvSpPr>
        <p:spPr>
          <a:xfrm>
            <a:off x="882944" y="2251261"/>
            <a:ext cx="4014159" cy="14040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="" xmlns:a16="http://schemas.microsoft.com/office/drawing/2014/main" id="{AC9B4A31-86CE-F121-3C58-2B53DDA7D210}"/>
              </a:ext>
            </a:extLst>
          </p:cNvPr>
          <p:cNvSpPr/>
          <p:nvPr/>
        </p:nvSpPr>
        <p:spPr>
          <a:xfrm>
            <a:off x="6836689" y="2215113"/>
            <a:ext cx="4014159" cy="14040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C58D2E1D-F401-9AD4-CB4D-6B6AF0A69E07}"/>
              </a:ext>
            </a:extLst>
          </p:cNvPr>
          <p:cNvSpPr txBox="1"/>
          <p:nvPr/>
        </p:nvSpPr>
        <p:spPr>
          <a:xfrm>
            <a:off x="882944" y="2645642"/>
            <a:ext cx="4014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/>
              <a:t>Siempre que sea posible utilice los medios mecánicos auxiliares de los que disponga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D4F7856A-AADD-E686-2EE2-EAB7B7FAD720}"/>
              </a:ext>
            </a:extLst>
          </p:cNvPr>
          <p:cNvSpPr txBox="1"/>
          <p:nvPr/>
        </p:nvSpPr>
        <p:spPr>
          <a:xfrm>
            <a:off x="6971677" y="2378509"/>
            <a:ext cx="37441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/>
              <a:t>No sobrepase los límites de carga manual permitidos. </a:t>
            </a:r>
          </a:p>
          <a:p>
            <a:pPr algn="ctr"/>
            <a:r>
              <a:rPr lang="es-CO" sz="1600" dirty="0"/>
              <a:t>Hombres 25kg. </a:t>
            </a:r>
          </a:p>
          <a:p>
            <a:pPr algn="ctr"/>
            <a:r>
              <a:rPr lang="es-CO" sz="1600" dirty="0"/>
              <a:t>Mujeres 12,5 kg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A5F56C6-3AF5-82A5-AAAA-4B22E5B6F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929" y="3782518"/>
            <a:ext cx="2726382" cy="272638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DCB195F-18C3-70F4-9BE0-E71587664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302" y="3832577"/>
            <a:ext cx="3621441" cy="225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8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78584D-F910-4E59-ACD1-DE4574A2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645" y="602022"/>
            <a:ext cx="6728178" cy="5852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tabLst>
                <a:tab pos="2700020" algn="ctr"/>
                <a:tab pos="5400040" algn="r"/>
              </a:tabLst>
              <a:defRPr/>
            </a:pPr>
            <a:r>
              <a:rPr lang="es-CO" sz="20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Normas de Seguridad 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ED97231C-2EEC-5E51-409D-5BE4D36212B9}"/>
              </a:ext>
            </a:extLst>
          </p:cNvPr>
          <p:cNvSpPr txBox="1"/>
          <p:nvPr/>
        </p:nvSpPr>
        <p:spPr>
          <a:xfrm>
            <a:off x="737505" y="2063872"/>
            <a:ext cx="5014185" cy="3537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50C6CD30-15AF-D385-DA30-D4DFD436223B}"/>
              </a:ext>
            </a:extLst>
          </p:cNvPr>
          <p:cNvSpPr txBox="1"/>
          <p:nvPr/>
        </p:nvSpPr>
        <p:spPr>
          <a:xfrm>
            <a:off x="1075267" y="1551105"/>
            <a:ext cx="10041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Tenga en cuenta las siguientes normas de seguridad 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="" xmlns:a16="http://schemas.microsoft.com/office/drawing/2014/main" id="{7AFC004C-E65F-EBD0-94AE-2A6FAA6601E5}"/>
              </a:ext>
            </a:extLst>
          </p:cNvPr>
          <p:cNvSpPr/>
          <p:nvPr/>
        </p:nvSpPr>
        <p:spPr>
          <a:xfrm>
            <a:off x="882944" y="2251261"/>
            <a:ext cx="4014159" cy="14040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C58D2E1D-F401-9AD4-CB4D-6B6AF0A69E07}"/>
              </a:ext>
            </a:extLst>
          </p:cNvPr>
          <p:cNvSpPr txBox="1"/>
          <p:nvPr/>
        </p:nvSpPr>
        <p:spPr>
          <a:xfrm>
            <a:off x="1237517" y="2601055"/>
            <a:ext cx="3074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/>
              <a:t>Evalué primero su peso y forma. </a:t>
            </a:r>
          </a:p>
          <a:p>
            <a:r>
              <a:rPr lang="es-CO" sz="1600" dirty="0"/>
              <a:t>Art. 389 Resolución 2400/1979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6BC97765-888B-9D59-6907-A6DA8B498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01" y="4005064"/>
            <a:ext cx="4168070" cy="277657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7936C5A-0DCE-7BA3-DEFF-44C49C127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543" y="2304368"/>
            <a:ext cx="6163335" cy="405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6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78584D-F910-4E59-ACD1-DE4574A2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645" y="602022"/>
            <a:ext cx="6728178" cy="5852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tabLst>
                <a:tab pos="2700020" algn="ctr"/>
                <a:tab pos="5400040" algn="r"/>
              </a:tabLst>
              <a:defRPr/>
            </a:pPr>
            <a:r>
              <a:rPr lang="es-CO" sz="20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Normas de Seguridad 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ED97231C-2EEC-5E51-409D-5BE4D36212B9}"/>
              </a:ext>
            </a:extLst>
          </p:cNvPr>
          <p:cNvSpPr txBox="1"/>
          <p:nvPr/>
        </p:nvSpPr>
        <p:spPr>
          <a:xfrm>
            <a:off x="737505" y="2063872"/>
            <a:ext cx="5014185" cy="3537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50C6CD30-15AF-D385-DA30-D4DFD436223B}"/>
              </a:ext>
            </a:extLst>
          </p:cNvPr>
          <p:cNvSpPr txBox="1"/>
          <p:nvPr/>
        </p:nvSpPr>
        <p:spPr>
          <a:xfrm>
            <a:off x="1075267" y="1551105"/>
            <a:ext cx="10041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Tenga en cuenta las siguientes normas de seguridad 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="" xmlns:a16="http://schemas.microsoft.com/office/drawing/2014/main" id="{7AFC004C-E65F-EBD0-94AE-2A6FAA6601E5}"/>
              </a:ext>
            </a:extLst>
          </p:cNvPr>
          <p:cNvSpPr/>
          <p:nvPr/>
        </p:nvSpPr>
        <p:spPr>
          <a:xfrm>
            <a:off x="882944" y="2251261"/>
            <a:ext cx="4014159" cy="14040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="" xmlns:a16="http://schemas.microsoft.com/office/drawing/2014/main" id="{AC9B4A31-86CE-F121-3C58-2B53DDA7D210}"/>
              </a:ext>
            </a:extLst>
          </p:cNvPr>
          <p:cNvSpPr/>
          <p:nvPr/>
        </p:nvSpPr>
        <p:spPr>
          <a:xfrm>
            <a:off x="6836689" y="2215113"/>
            <a:ext cx="4014159" cy="14040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C58D2E1D-F401-9AD4-CB4D-6B6AF0A69E07}"/>
              </a:ext>
            </a:extLst>
          </p:cNvPr>
          <p:cNvSpPr txBox="1"/>
          <p:nvPr/>
        </p:nvSpPr>
        <p:spPr>
          <a:xfrm>
            <a:off x="882944" y="2354834"/>
            <a:ext cx="40141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/>
              <a:t>Siéntese correctamente en las sillas: Ocupe todo el asiento, apoye los pies en el suelo o en el apoyapiés y descanse la espalda en el respaldo desde el comienzo de los omoplatos. 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D4F7856A-AADD-E686-2EE2-EAB7B7FAD720}"/>
              </a:ext>
            </a:extLst>
          </p:cNvPr>
          <p:cNvSpPr txBox="1"/>
          <p:nvPr/>
        </p:nvSpPr>
        <p:spPr>
          <a:xfrm>
            <a:off x="6971675" y="2624729"/>
            <a:ext cx="3744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/>
              <a:t>Evite sobrecargar los enchufes, esto puede provocar incendios.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9BED1EA9-5030-7476-0E7C-231185917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779" y="4018844"/>
            <a:ext cx="3593456" cy="206380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1C29176C-CDCB-B53D-D69D-F85CCC1EB6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912"/>
          <a:stretch/>
        </p:blipFill>
        <p:spPr>
          <a:xfrm>
            <a:off x="7483767" y="3923029"/>
            <a:ext cx="2681307" cy="241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2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78584D-F910-4E59-ACD1-DE4574A2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645" y="602022"/>
            <a:ext cx="6728178" cy="5852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tabLst>
                <a:tab pos="2700020" algn="ctr"/>
                <a:tab pos="5400040" algn="r"/>
              </a:tabLst>
              <a:defRPr/>
            </a:pPr>
            <a:r>
              <a:rPr lang="es-CO" sz="2000" b="1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Normas de Seguridad  Vial para Peatones </a:t>
            </a:r>
            <a:endParaRPr lang="es-CO" sz="2000" b="1" dirty="0">
              <a:solidFill>
                <a:schemeClr val="accent1">
                  <a:lumMod val="50000"/>
                </a:schemeClr>
              </a:solidFill>
              <a:latin typeface="Arial"/>
              <a:ea typeface="+mn-ea"/>
              <a:cs typeface="Times New Roman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ED97231C-2EEC-5E51-409D-5BE4D36212B9}"/>
              </a:ext>
            </a:extLst>
          </p:cNvPr>
          <p:cNvSpPr txBox="1"/>
          <p:nvPr/>
        </p:nvSpPr>
        <p:spPr>
          <a:xfrm>
            <a:off x="737505" y="2063872"/>
            <a:ext cx="5014185" cy="3537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s-CO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50C6CD30-15AF-D385-DA30-D4DFD436223B}"/>
              </a:ext>
            </a:extLst>
          </p:cNvPr>
          <p:cNvSpPr txBox="1"/>
          <p:nvPr/>
        </p:nvSpPr>
        <p:spPr>
          <a:xfrm>
            <a:off x="737505" y="2149416"/>
            <a:ext cx="608188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400" b="1" dirty="0">
                <a:solidFill>
                  <a:srgbClr val="FF0000"/>
                </a:solidFill>
              </a:rPr>
              <a:t>Sea Cuidadoso cuando llueve: </a:t>
            </a:r>
            <a:r>
              <a:rPr lang="es-ES" sz="1400" dirty="0"/>
              <a:t>Recuerde que el pavimento mojado no solo podrá contribuir a que usted resbale, si no que será más difícil que los vehículos se detengan a tiempo.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400" dirty="0"/>
              <a:t>Procure </a:t>
            </a:r>
            <a:r>
              <a:rPr lang="es-ES" sz="1400" dirty="0" smtClean="0"/>
              <a:t>cuando </a:t>
            </a:r>
            <a:r>
              <a:rPr lang="es-ES" sz="1400" dirty="0"/>
              <a:t>camine por vías públicas y cruce avenidas hacerlo sin el celular en la mano, escribiendo, leyendo o viéndolo, esto evitara distracción o robo.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400" dirty="0"/>
              <a:t>Siempre utilice los puentes peatonales estos fueron instalados por alto  flujo vehicular.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400" dirty="0"/>
              <a:t>No cruce en una curva o cerca de ella. Tampoco lo haga en  zonas donde no pueda ver si viene un vehículo, por muy solitario que sea el camino busque un sitio con visibilidad. </a:t>
            </a:r>
            <a:r>
              <a:rPr lang="es-ES" sz="1400" b="1" dirty="0">
                <a:solidFill>
                  <a:srgbClr val="FF0000"/>
                </a:solidFill>
              </a:rPr>
              <a:t>PARE, MIRE, ESCUCHE Y CRUCE.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400" dirty="0"/>
              <a:t>Al cruzar la calle camine no corra, hágalo con precaución, establezca contacto visual con el conductor, cerciórese que lo hayan visto, tenga especial cuidado con vehículos públicos, microbuses, camiones o vehículos de carga.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041C05E5-81A5-160F-6E16-E6E66DF5EB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958"/>
          <a:stretch/>
        </p:blipFill>
        <p:spPr>
          <a:xfrm>
            <a:off x="7020741" y="2063872"/>
            <a:ext cx="5014186" cy="40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2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B0FC078-8698-4901-BF0F-43DF735EE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673" y="476672"/>
            <a:ext cx="6447501" cy="990600"/>
          </a:xfrm>
        </p:spPr>
        <p:txBody>
          <a:bodyPr/>
          <a:lstStyle/>
          <a:p>
            <a:pPr algn="ctr"/>
            <a:r>
              <a:rPr lang="es-MX" b="1" dirty="0">
                <a:solidFill>
                  <a:schemeClr val="tx1"/>
                </a:solidFill>
              </a:rPr>
              <a:t>CÓDIGO DE COLORES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Gobierno unifica el código de colores para la separación de residuos en la  fuente a nivel nacional | Ministerio de Ambiente y Desarrollo Sostenible">
            <a:extLst>
              <a:ext uri="{FF2B5EF4-FFF2-40B4-BE49-F238E27FC236}">
                <a16:creationId xmlns="" xmlns:a16="http://schemas.microsoft.com/office/drawing/2014/main" id="{0296A7E9-7F9E-47E2-B2E8-5AC0B4572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4" y="1300566"/>
            <a:ext cx="8964434" cy="477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D7D4211F-0B07-4046-9898-976F301854DC}"/>
              </a:ext>
            </a:extLst>
          </p:cNvPr>
          <p:cNvSpPr txBox="1"/>
          <p:nvPr/>
        </p:nvSpPr>
        <p:spPr>
          <a:xfrm>
            <a:off x="4654724" y="6196662"/>
            <a:ext cx="46502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Resolución No. 2184 de 2019</a:t>
            </a:r>
            <a:endParaRPr lang="es-CO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0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5D10FCD1-7CB1-5249-B4FC-9C4FC6CCDE21}"/>
              </a:ext>
            </a:extLst>
          </p:cNvPr>
          <p:cNvSpPr/>
          <p:nvPr/>
        </p:nvSpPr>
        <p:spPr>
          <a:xfrm>
            <a:off x="2271863" y="2854446"/>
            <a:ext cx="78740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Gracias por su atención </a:t>
            </a:r>
          </a:p>
        </p:txBody>
      </p:sp>
    </p:spTree>
    <p:extLst>
      <p:ext uri="{BB962C8B-B14F-4D97-AF65-F5344CB8AC3E}">
        <p14:creationId xmlns:p14="http://schemas.microsoft.com/office/powerpoint/2010/main" val="3011325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7" descr="https://dl-mail.ymail.com/ws/download/mailboxes/@.id==VjJ-t5-BrsU7IQz1bBDaXkW3WqrIiU9WZG_1uifZIbft9qHuIoNgZABVI8J5ZZH3yMQ6/messages/@.id==ACJKyAoAFWSUWXZvaw1lsJM135M/content/parts/@.id==6/raw?appid=YahooMailNeo&amp;ymreqid=643ebce7-a6fa-f420-0170-080003010000&amp;token=zitEzqOML3j84e6ealFTT5U7-km5qEQF52lp7AcCuBYCuq92zTuHjf41NwDEywN8i4ba5koCGVbf_-O1Gi5XfRdIPJS9CODJcxwkcLzSDAc9uZOyFBNSD4fRaiNYx2I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CO" altLang="es-CO" dirty="0">
              <a:solidFill>
                <a:prstClr val="white"/>
              </a:solidFill>
            </a:endParaRPr>
          </a:p>
        </p:txBody>
      </p:sp>
      <p:sp>
        <p:nvSpPr>
          <p:cNvPr id="10243" name="AutoShape 29" descr="https://dl-mail.ymail.com/ws/download/mailboxes/@.id==VjJ-t5-BrsU7IQz1bBDaXkW3WqrIiU9WZG_1uifZIbft9qHuIoNgZABVI8J5ZZH3yMQ6/messages/@.id==ACJKyAoAFWSUWXZvaw1lsJM135M/content/parts/@.id==6/raw?appid=YahooMailNeo&amp;ymreqid=643ebce7-a6fa-f420-0170-080003010000&amp;token=zitEzqOML3j84e6ealFTT5U7-km5qEQF52lp7AcCuBYCuq92zTuHjf41NwDEywN8i4ba5koCGVbf_-O1Gi5XfRdIPJS9CODJcxwkcLzSDAc9uZOyFBNSD4fRaiNYx2IE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CO" altLang="es-CO" dirty="0">
              <a:solidFill>
                <a:prstClr val="white"/>
              </a:solidFill>
            </a:endParaRPr>
          </a:p>
        </p:txBody>
      </p:sp>
      <p:sp>
        <p:nvSpPr>
          <p:cNvPr id="4" name="3 Marcador de texto"/>
          <p:cNvSpPr>
            <a:spLocks/>
          </p:cNvSpPr>
          <p:nvPr/>
        </p:nvSpPr>
        <p:spPr>
          <a:xfrm>
            <a:off x="536172" y="2443163"/>
            <a:ext cx="7564841" cy="3614736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algn="just" defTabSz="886968">
              <a:spcAft>
                <a:spcPts val="600"/>
              </a:spcAft>
            </a:pPr>
            <a:r>
              <a:rPr lang="es-E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</a:t>
            </a:r>
            <a:r>
              <a:rPr lang="es-ES" b="1" kern="1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rPr>
              <a:t>PACIFIC INTERNATIONAL TRADE</a:t>
            </a:r>
            <a:r>
              <a:rPr lang="es-CO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s-ES_tradnl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consideramos que la drogadicción, el alcoholismo, el tabaquismo y la farmacodependencia afectan los ambientes de trabajo, agravan los riesgos ocupacionales, atentan contra la salud y la seguridad, constituyéndose en amenaza para la integridad física y mental para los colaboradores.</a:t>
            </a:r>
          </a:p>
          <a:p>
            <a:pPr algn="just" defTabSz="886968">
              <a:spcAft>
                <a:spcPts val="600"/>
              </a:spcAft>
            </a:pPr>
            <a:r>
              <a:rPr lang="es-E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Igualmente, para garantizar el cumplimiento de la Resolución 1075 de 1994, la Resolución 1956 de 2008 y demás normas reglamentarias, con el fin de lograr un ambiente sano y adecuado de trabajo,  es política de la empresa velar por el bienestar de sus trabajadores en este aspecto, por lo cual definimos las siguientes políticas de prevención.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D7AA33BE-595D-4063-BC53-E9E32DA47696}"/>
              </a:ext>
            </a:extLst>
          </p:cNvPr>
          <p:cNvSpPr txBox="1"/>
          <p:nvPr/>
        </p:nvSpPr>
        <p:spPr>
          <a:xfrm>
            <a:off x="3468759" y="608285"/>
            <a:ext cx="5254482" cy="693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86968">
              <a:spcAft>
                <a:spcPts val="600"/>
              </a:spcAft>
              <a:tabLst>
                <a:tab pos="2619019" algn="ctr"/>
                <a:tab pos="5238039" algn="r"/>
              </a:tabLst>
              <a:defRPr/>
            </a:pPr>
            <a:r>
              <a:rPr lang="es-CO" sz="1940" b="1" kern="1200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Política de Prevención de Consumo de Alcohol, Tabaco y Drogas </a:t>
            </a:r>
            <a:endParaRPr lang="es-CO" sz="2000" b="1" dirty="0">
              <a:solidFill>
                <a:schemeClr val="accent1">
                  <a:lumMod val="50000"/>
                </a:schemeClr>
              </a:solidFill>
              <a:latin typeface="Arial"/>
              <a:ea typeface="Times New Roman"/>
              <a:cs typeface="Times New Roman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E184BDC3-3110-7032-B61E-017C82E2DF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15" t="5378" r="20153" b="4606"/>
          <a:stretch/>
        </p:blipFill>
        <p:spPr>
          <a:xfrm>
            <a:off x="8452630" y="2550694"/>
            <a:ext cx="3203199" cy="318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6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7" descr="https://dl-mail.ymail.com/ws/download/mailboxes/@.id==VjJ-t5-BrsU7IQz1bBDaXkW3WqrIiU9WZG_1uifZIbft9qHuIoNgZABVI8J5ZZH3yMQ6/messages/@.id==ACJKyAoAFWSUWXZvaw1lsJM135M/content/parts/@.id==6/raw?appid=YahooMailNeo&amp;ymreqid=643ebce7-a6fa-f420-0170-080003010000&amp;token=zitEzqOML3j84e6ealFTT5U7-km5qEQF52lp7AcCuBYCuq92zTuHjf41NwDEywN8i4ba5koCGVbf_-O1Gi5XfRdIPJS9CODJcxwkcLzSDAc9uZOyFBNSD4fRaiNYx2I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CO" altLang="es-CO" dirty="0">
              <a:solidFill>
                <a:prstClr val="white"/>
              </a:solidFill>
            </a:endParaRPr>
          </a:p>
        </p:txBody>
      </p:sp>
      <p:sp>
        <p:nvSpPr>
          <p:cNvPr id="10243" name="AutoShape 29" descr="https://dl-mail.ymail.com/ws/download/mailboxes/@.id==VjJ-t5-BrsU7IQz1bBDaXkW3WqrIiU9WZG_1uifZIbft9qHuIoNgZABVI8J5ZZH3yMQ6/messages/@.id==ACJKyAoAFWSUWXZvaw1lsJM135M/content/parts/@.id==6/raw?appid=YahooMailNeo&amp;ymreqid=643ebce7-a6fa-f420-0170-080003010000&amp;token=zitEzqOML3j84e6ealFTT5U7-km5qEQF52lp7AcCuBYCuq92zTuHjf41NwDEywN8i4ba5koCGVbf_-O1Gi5XfRdIPJS9CODJcxwkcLzSDAc9uZOyFBNSD4fRaiNYx2IE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CO" altLang="es-CO" dirty="0">
              <a:solidFill>
                <a:prstClr val="white"/>
              </a:solidFill>
            </a:endParaRPr>
          </a:p>
        </p:txBody>
      </p:sp>
      <p:sp>
        <p:nvSpPr>
          <p:cNvPr id="4" name="3 Marcador de texto"/>
          <p:cNvSpPr>
            <a:spLocks/>
          </p:cNvSpPr>
          <p:nvPr/>
        </p:nvSpPr>
        <p:spPr>
          <a:xfrm>
            <a:off x="1438539" y="4164341"/>
            <a:ext cx="3747071" cy="1885505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algn="just" defTabSz="886968">
              <a:spcAft>
                <a:spcPts val="600"/>
              </a:spcAft>
            </a:pPr>
            <a:r>
              <a:rPr lang="es-ES" sz="174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Posesión, consumo y/o comercialización de bebidas alcohólicas y sustancias alucinógenas, en los lugares de trabajo </a:t>
            </a:r>
            <a:r>
              <a:rPr lang="es-ES" sz="1746" dirty="0"/>
              <a:t>y </a:t>
            </a:r>
            <a:r>
              <a:rPr lang="es-ES" sz="174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actividades programadas por la empresa.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D7AA33BE-595D-4063-BC53-E9E32DA47696}"/>
              </a:ext>
            </a:extLst>
          </p:cNvPr>
          <p:cNvSpPr txBox="1"/>
          <p:nvPr/>
        </p:nvSpPr>
        <p:spPr>
          <a:xfrm>
            <a:off x="3886519" y="643466"/>
            <a:ext cx="5254482" cy="693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86968">
              <a:spcAft>
                <a:spcPts val="600"/>
              </a:spcAft>
              <a:tabLst>
                <a:tab pos="2619019" algn="ctr"/>
                <a:tab pos="5238039" algn="r"/>
              </a:tabLst>
              <a:defRPr/>
            </a:pPr>
            <a:r>
              <a:rPr lang="es-ES" sz="1940" b="1" kern="1200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Política de Prevención de Consumo de Alcohol, Tabaco y Drogas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DA233454-C1C3-197A-1876-A4E33956ED2B}"/>
              </a:ext>
            </a:extLst>
          </p:cNvPr>
          <p:cNvSpPr txBox="1"/>
          <p:nvPr/>
        </p:nvSpPr>
        <p:spPr>
          <a:xfrm>
            <a:off x="6806492" y="4164341"/>
            <a:ext cx="466901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No se le permitirá a ninguna persona, trabajar o visitar las áreas de trabajo bajo la influencia de bebidas alcohólicas o sustancias alucinógenas que alteren el estado de la conciencia, el estado de ánimo, la percepción y la capacidad de reacción.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0FB9C06F-03DD-B8E3-A3D5-08C2AE58C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585" y="1933074"/>
            <a:ext cx="2076977" cy="22312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BB554CB7-6325-94A8-9773-848585D44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956" y="2105954"/>
            <a:ext cx="2672369" cy="188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3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7" descr="https://dl-mail.ymail.com/ws/download/mailboxes/@.id==VjJ-t5-BrsU7IQz1bBDaXkW3WqrIiU9WZG_1uifZIbft9qHuIoNgZABVI8J5ZZH3yMQ6/messages/@.id==ACJKyAoAFWSUWXZvaw1lsJM135M/content/parts/@.id==6/raw?appid=YahooMailNeo&amp;ymreqid=643ebce7-a6fa-f420-0170-080003010000&amp;token=zitEzqOML3j84e6ealFTT5U7-km5qEQF52lp7AcCuBYCuq92zTuHjf41NwDEywN8i4ba5koCGVbf_-O1Gi5XfRdIPJS9CODJcxwkcLzSDAc9uZOyFBNSD4fRaiNYx2I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CO" altLang="es-CO" dirty="0">
              <a:solidFill>
                <a:prstClr val="white"/>
              </a:solidFill>
            </a:endParaRPr>
          </a:p>
        </p:txBody>
      </p:sp>
      <p:sp>
        <p:nvSpPr>
          <p:cNvPr id="10243" name="AutoShape 29" descr="https://dl-mail.ymail.com/ws/download/mailboxes/@.id==VjJ-t5-BrsU7IQz1bBDaXkW3WqrIiU9WZG_1uifZIbft9qHuIoNgZABVI8J5ZZH3yMQ6/messages/@.id==ACJKyAoAFWSUWXZvaw1lsJM135M/content/parts/@.id==6/raw?appid=YahooMailNeo&amp;ymreqid=643ebce7-a6fa-f420-0170-080003010000&amp;token=zitEzqOML3j84e6ealFTT5U7-km5qEQF52lp7AcCuBYCuq92zTuHjf41NwDEywN8i4ba5koCGVbf_-O1Gi5XfRdIPJS9CODJcxwkcLzSDAc9uZOyFBNSD4fRaiNYx2IE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CO" altLang="es-CO" dirty="0">
              <a:solidFill>
                <a:prstClr val="white"/>
              </a:solidFill>
            </a:endParaRPr>
          </a:p>
        </p:txBody>
      </p:sp>
      <p:sp>
        <p:nvSpPr>
          <p:cNvPr id="4" name="3 Marcador de texto"/>
          <p:cNvSpPr>
            <a:spLocks/>
          </p:cNvSpPr>
          <p:nvPr/>
        </p:nvSpPr>
        <p:spPr>
          <a:xfrm>
            <a:off x="566058" y="4195178"/>
            <a:ext cx="11001828" cy="24088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rtlCol="0">
            <a:noAutofit/>
          </a:bodyPr>
          <a:lstStyle/>
          <a:p>
            <a:pPr algn="just" defTabSz="975665">
              <a:spcAft>
                <a:spcPts val="660"/>
              </a:spcAft>
            </a:pPr>
            <a:r>
              <a:rPr lang="es-ES" sz="1400" b="1" kern="1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PACIFIC INTERNATIONAL TRADE</a:t>
            </a:r>
            <a:r>
              <a:rPr lang="es-ES" sz="1400" kern="1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 reserva el derecho de realizar en cualquier momento inspecciones y pruebas para drogas y alcohol en sus lugares  de trabajo.</a:t>
            </a:r>
          </a:p>
          <a:p>
            <a:pPr algn="just" defTabSz="975665">
              <a:spcAft>
                <a:spcPts val="660"/>
              </a:spcAft>
            </a:pPr>
            <a:r>
              <a:rPr lang="es-E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 política forma parte del contrato de trabajo y es de cumplimiento obligatorio por parte de todos los empleados o contratistas  de </a:t>
            </a:r>
            <a:r>
              <a:rPr lang="es-ES" sz="1400" b="1" kern="1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PACIFIC INTERNATIONAL TRADE </a:t>
            </a:r>
          </a:p>
          <a:p>
            <a:pPr algn="just" defTabSz="975665">
              <a:spcAft>
                <a:spcPts val="660"/>
              </a:spcAft>
            </a:pPr>
            <a:r>
              <a:rPr lang="es-E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violación de esta política, así como la oposición a las inspecciones o toma de muestras, se considera falta grave y en consecuencia la empresa puede adoptar medidas disciplinarias, inclusive dar por finalizado el contrato de trabajo.</a:t>
            </a:r>
          </a:p>
          <a:p>
            <a:pPr algn="just" defTabSz="975665">
              <a:spcAft>
                <a:spcPts val="660"/>
              </a:spcAft>
            </a:pPr>
            <a:r>
              <a:rPr lang="es-E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 exigirá su cumplimiento a contratistas y visitantes en caso de requerirse. Con este fin, les dará a conocer su contenido y requerirá que los contratistas la hagan obligatoria al personal que destinen en la ejecución de los contratos que celebren con </a:t>
            </a:r>
            <a:r>
              <a:rPr lang="es-ES" sz="1400" b="1" kern="12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PACIFIC INTERNATIONAL TRADE </a:t>
            </a:r>
          </a:p>
          <a:p>
            <a:pPr algn="just" defTabSz="975665">
              <a:spcAft>
                <a:spcPts val="660"/>
              </a:spcAft>
            </a:pPr>
            <a:r>
              <a:rPr lang="es-E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empresa se compromete a desarrollar programas que permitan divulgar, promover y asegurar el cumplimiento de esta política.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D7AA33BE-595D-4063-BC53-E9E32DA47696}"/>
              </a:ext>
            </a:extLst>
          </p:cNvPr>
          <p:cNvSpPr txBox="1"/>
          <p:nvPr/>
        </p:nvSpPr>
        <p:spPr>
          <a:xfrm>
            <a:off x="3193565" y="404088"/>
            <a:ext cx="5804869" cy="766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75665">
              <a:spcAft>
                <a:spcPts val="660"/>
              </a:spcAft>
              <a:tabLst>
                <a:tab pos="2880921" algn="ctr"/>
                <a:tab pos="5761843" algn="r"/>
              </a:tabLst>
              <a:defRPr/>
            </a:pPr>
            <a:r>
              <a:rPr lang="es-ES" sz="2134" b="1" kern="1200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Política de Prevención de Consumo de Alcohol, Tabaco y Drogas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1C2A53A8-2727-2133-4587-4E26D3322A44}"/>
              </a:ext>
            </a:extLst>
          </p:cNvPr>
          <p:cNvSpPr txBox="1"/>
          <p:nvPr/>
        </p:nvSpPr>
        <p:spPr>
          <a:xfrm>
            <a:off x="5001111" y="3162382"/>
            <a:ext cx="37267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75665">
              <a:spcAft>
                <a:spcPts val="660"/>
              </a:spcAft>
            </a:pPr>
            <a:r>
              <a:rPr lang="es-E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reuniones o encuentros de índole laboral convocadas por la empresa o terceros interesados.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497BDD85-4607-8529-CAA5-5D3A87FB7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538" y="1408538"/>
            <a:ext cx="2189781" cy="164437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EC550E8A-B664-893E-9773-61337AB0B687}"/>
              </a:ext>
            </a:extLst>
          </p:cNvPr>
          <p:cNvSpPr txBox="1"/>
          <p:nvPr/>
        </p:nvSpPr>
        <p:spPr>
          <a:xfrm>
            <a:off x="2730630" y="3162382"/>
            <a:ext cx="24496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En los lugares de trabajo.                                                                                                                                 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="" xmlns:a16="http://schemas.microsoft.com/office/drawing/2014/main" id="{EFDCA92E-9535-2865-683D-C259D1F1F25C}"/>
              </a:ext>
            </a:extLst>
          </p:cNvPr>
          <p:cNvGrpSpPr/>
          <p:nvPr/>
        </p:nvGrpSpPr>
        <p:grpSpPr>
          <a:xfrm>
            <a:off x="5916792" y="1462542"/>
            <a:ext cx="2189781" cy="1590375"/>
            <a:chOff x="7099637" y="1873956"/>
            <a:chExt cx="2252451" cy="1590375"/>
          </a:xfrm>
        </p:grpSpPr>
        <p:pic>
          <p:nvPicPr>
            <p:cNvPr id="3" name="Imagen 2">
              <a:extLst>
                <a:ext uri="{FF2B5EF4-FFF2-40B4-BE49-F238E27FC236}">
                  <a16:creationId xmlns="" xmlns:a16="http://schemas.microsoft.com/office/drawing/2014/main" id="{7D790D32-489A-87F4-0CB2-DACD30758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434" t="33501" r="39310" b="10858"/>
            <a:stretch/>
          </p:blipFill>
          <p:spPr>
            <a:xfrm>
              <a:off x="7099637" y="1974120"/>
              <a:ext cx="2189781" cy="1419550"/>
            </a:xfrm>
            <a:prstGeom prst="rect">
              <a:avLst/>
            </a:prstGeom>
          </p:spPr>
        </p:pic>
        <p:sp>
          <p:nvSpPr>
            <p:cNvPr id="2" name="Elipse 1">
              <a:extLst>
                <a:ext uri="{FF2B5EF4-FFF2-40B4-BE49-F238E27FC236}">
                  <a16:creationId xmlns="" xmlns:a16="http://schemas.microsoft.com/office/drawing/2014/main" id="{70282716-8DA3-A0A3-82C4-75EBBC10C666}"/>
                </a:ext>
              </a:extLst>
            </p:cNvPr>
            <p:cNvSpPr/>
            <p:nvPr/>
          </p:nvSpPr>
          <p:spPr>
            <a:xfrm>
              <a:off x="7247467" y="1873956"/>
              <a:ext cx="2104621" cy="159037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8" name="Conector recto 7">
              <a:extLst>
                <a:ext uri="{FF2B5EF4-FFF2-40B4-BE49-F238E27FC236}">
                  <a16:creationId xmlns="" xmlns:a16="http://schemas.microsoft.com/office/drawing/2014/main" id="{812DDDC1-919F-7E5D-2292-A9236092B2BD}"/>
                </a:ext>
              </a:extLst>
            </p:cNvPr>
            <p:cNvCxnSpPr>
              <a:stCxn id="2" idx="7"/>
            </p:cNvCxnSpPr>
            <p:nvPr/>
          </p:nvCxnSpPr>
          <p:spPr>
            <a:xfrm flipH="1">
              <a:off x="7552267" y="2106861"/>
              <a:ext cx="1491606" cy="11782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506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7" descr="https://dl-mail.ymail.com/ws/download/mailboxes/@.id==VjJ-t5-BrsU7IQz1bBDaXkW3WqrIiU9WZG_1uifZIbft9qHuIoNgZABVI8J5ZZH3yMQ6/messages/@.id==ACJKyAoAFWSUWXZvaw1lsJM135M/content/parts/@.id==6/raw?appid=YahooMailNeo&amp;ymreqid=643ebce7-a6fa-f420-0170-080003010000&amp;token=zitEzqOML3j84e6ealFTT5U7-km5qEQF52lp7AcCuBYCuq92zTuHjf41NwDEywN8i4ba5koCGVbf_-O1Gi5XfRdIPJS9CODJcxwkcLzSDAc9uZOyFBNSD4fRaiNYx2I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CO" altLang="es-CO" dirty="0">
              <a:solidFill>
                <a:prstClr val="white"/>
              </a:solidFill>
            </a:endParaRPr>
          </a:p>
        </p:txBody>
      </p:sp>
      <p:sp>
        <p:nvSpPr>
          <p:cNvPr id="10243" name="AutoShape 29" descr="https://dl-mail.ymail.com/ws/download/mailboxes/@.id==VjJ-t5-BrsU7IQz1bBDaXkW3WqrIiU9WZG_1uifZIbft9qHuIoNgZABVI8J5ZZH3yMQ6/messages/@.id==ACJKyAoAFWSUWXZvaw1lsJM135M/content/parts/@.id==6/raw?appid=YahooMailNeo&amp;ymreqid=643ebce7-a6fa-f420-0170-080003010000&amp;token=zitEzqOML3j84e6ealFTT5U7-km5qEQF52lp7AcCuBYCuq92zTuHjf41NwDEywN8i4ba5koCGVbf_-O1Gi5XfRdIPJS9CODJcxwkcLzSDAc9uZOyFBNSD4fRaiNYx2IE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CO" altLang="es-CO" dirty="0">
              <a:solidFill>
                <a:prstClr val="white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D7AA33BE-595D-4063-BC53-E9E32DA47696}"/>
              </a:ext>
            </a:extLst>
          </p:cNvPr>
          <p:cNvSpPr txBox="1"/>
          <p:nvPr/>
        </p:nvSpPr>
        <p:spPr>
          <a:xfrm>
            <a:off x="3717185" y="312738"/>
            <a:ext cx="5254482" cy="68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86968">
              <a:spcAft>
                <a:spcPts val="600"/>
              </a:spcAft>
              <a:tabLst>
                <a:tab pos="2619019" algn="ctr"/>
                <a:tab pos="5238039" algn="r"/>
              </a:tabLst>
              <a:defRPr/>
            </a:pPr>
            <a:r>
              <a:rPr lang="es-CO" sz="1940" b="1" kern="1200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Estructura del Sistema de </a:t>
            </a:r>
            <a:r>
              <a:rPr lang="es-CO" sz="1940" b="1" dirty="0">
                <a:solidFill>
                  <a:schemeClr val="accent1">
                    <a:lumMod val="50000"/>
                  </a:schemeClr>
                </a:solidFill>
                <a:latin typeface="Arial"/>
                <a:cs typeface="Times New Roman"/>
              </a:rPr>
              <a:t>Gestión</a:t>
            </a:r>
            <a:r>
              <a:rPr lang="es-CO" sz="1940" b="1" kern="1200" dirty="0">
                <a:solidFill>
                  <a:schemeClr val="accent1">
                    <a:lumMod val="50000"/>
                  </a:schemeClr>
                </a:solidFill>
                <a:latin typeface="Arial"/>
                <a:ea typeface="+mn-ea"/>
                <a:cs typeface="Times New Roman"/>
              </a:rPr>
              <a:t> de Seguridad y Salud en el Trabajo </a:t>
            </a:r>
            <a:endParaRPr lang="es-CO" sz="2000" b="1" dirty="0">
              <a:solidFill>
                <a:schemeClr val="accent1">
                  <a:lumMod val="50000"/>
                </a:schemeClr>
              </a:solidFill>
              <a:latin typeface="Arial"/>
              <a:ea typeface="Times New Roman"/>
              <a:cs typeface="Times New Roman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="" xmlns:a16="http://schemas.microsoft.com/office/drawing/2014/main" id="{062AE42E-8F97-010F-ECC9-8983724CB6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7364807"/>
              </p:ext>
            </p:extLst>
          </p:nvPr>
        </p:nvGraphicFramePr>
        <p:xfrm>
          <a:off x="2032000" y="1433688"/>
          <a:ext cx="8861778" cy="5147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452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</TotalTime>
  <Words>4193</Words>
  <Application>Microsoft Office PowerPoint</Application>
  <PresentationFormat>Personalizado</PresentationFormat>
  <Paragraphs>442</Paragraphs>
  <Slides>55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56" baseType="lpstr">
      <vt:lpstr>Thème Office</vt:lpstr>
      <vt:lpstr>Inducción Sistema de Gestión en Seguridad y Salud en El Trabajo  SG-SST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Comités </vt:lpstr>
      <vt:lpstr>¿Qué es el Comité Paritario de Seguridad y Salud en el Trabajo  COPASST?</vt:lpstr>
      <vt:lpstr>COPASST </vt:lpstr>
      <vt:lpstr>COPASST </vt:lpstr>
      <vt:lpstr>¿Qué es el Comité de Convivencia Laboral?</vt:lpstr>
      <vt:lpstr>Comité de Convivencia Laboral </vt:lpstr>
      <vt:lpstr>Comité de Convivencia Laboral </vt:lpstr>
      <vt:lpstr>Presentación de PowerPoint</vt:lpstr>
      <vt:lpstr>Presentación de PowerPoint</vt:lpstr>
      <vt:lpstr>Procedimientos en caso de emergencias </vt:lpstr>
      <vt:lpstr>Procedimientos en caso de emergencias </vt:lpstr>
      <vt:lpstr>Procedimientos en caso de emergencias </vt:lpstr>
      <vt:lpstr>Procedimientos en caso de emergencias </vt:lpstr>
      <vt:lpstr>Peligros Asociados a las Actividades Factores de Riesgo de la Empresa   </vt:lpstr>
      <vt:lpstr>FÌSICOS / Peligro Físico</vt:lpstr>
      <vt:lpstr>QUÌMICO / Peligro Químico</vt:lpstr>
      <vt:lpstr>BIOLOGICO  / Peligro Biológico</vt:lpstr>
      <vt:lpstr>BIOMECÀNICO  / Peligro Biomecánico</vt:lpstr>
      <vt:lpstr>PSICOSOCIAL   / Peligro Psicosocial</vt:lpstr>
      <vt:lpstr>DE SEGURIDAD   / Mecánico </vt:lpstr>
      <vt:lpstr>DE SEGURIDAD   / Locativo </vt:lpstr>
      <vt:lpstr>DE SEGURIDAD   / Eléctrico </vt:lpstr>
      <vt:lpstr>DE SEGURIDAD   / Tecnológicos </vt:lpstr>
      <vt:lpstr>DE SEGURIDAD   / Públicos </vt:lpstr>
      <vt:lpstr>DE SEGURIDAD   / Accidentes de Transito </vt:lpstr>
      <vt:lpstr>DE SEGURIDAD  / Trabajo en Alturas </vt:lpstr>
      <vt:lpstr>DE SEGURIDAD  / Trabajo en Espacios Confinados </vt:lpstr>
      <vt:lpstr>Fenómenos Naturales </vt:lpstr>
      <vt:lpstr>Principales Peligros en Actividades de la empresa </vt:lpstr>
      <vt:lpstr>Normas de Seguridad  </vt:lpstr>
      <vt:lpstr>Normas de Seguridad  </vt:lpstr>
      <vt:lpstr>Normas de Seguridad  </vt:lpstr>
      <vt:lpstr>Normas de Seguridad  </vt:lpstr>
      <vt:lpstr>Normas de Seguridad  </vt:lpstr>
      <vt:lpstr>Normas de Seguridad  </vt:lpstr>
      <vt:lpstr>Normas de Seguridad  Vial para Peatones </vt:lpstr>
      <vt:lpstr>CÓDIGO DE COLORES</vt:lpstr>
      <vt:lpstr>Presentación de PowerPoint</vt:lpstr>
    </vt:vector>
  </TitlesOfParts>
  <Company>Le Coq Sportif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 W</dc:creator>
  <cp:lastModifiedBy>Usuario</cp:lastModifiedBy>
  <cp:revision>52</cp:revision>
  <cp:lastPrinted>2020-07-07T08:24:32Z</cp:lastPrinted>
  <dcterms:created xsi:type="dcterms:W3CDTF">2020-06-30T11:33:57Z</dcterms:created>
  <dcterms:modified xsi:type="dcterms:W3CDTF">2024-12-17T11:40:11Z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c111285-cafa-4fc9-8a9a-bd902089b24f_Enabled">
    <vt:lpwstr>true</vt:lpwstr>
  </property>
  <property fmtid="{D5CDD505-2E9C-101B-9397-08002B2CF9AE}" pid="3" name="MSIP_Label_fc111285-cafa-4fc9-8a9a-bd902089b24f_SetDate">
    <vt:lpwstr>2024-07-03T22:12:47Z</vt:lpwstr>
  </property>
  <property fmtid="{D5CDD505-2E9C-101B-9397-08002B2CF9AE}" pid="4" name="MSIP_Label_fc111285-cafa-4fc9-8a9a-bd902089b24f_Method">
    <vt:lpwstr>Privileged</vt:lpwstr>
  </property>
  <property fmtid="{D5CDD505-2E9C-101B-9397-08002B2CF9AE}" pid="5" name="MSIP_Label_fc111285-cafa-4fc9-8a9a-bd902089b24f_Name">
    <vt:lpwstr>Public</vt:lpwstr>
  </property>
  <property fmtid="{D5CDD505-2E9C-101B-9397-08002B2CF9AE}" pid="6" name="MSIP_Label_fc111285-cafa-4fc9-8a9a-bd902089b24f_SiteId">
    <vt:lpwstr>cbc2c381-2f2e-4d93-91d1-506c9316ace7</vt:lpwstr>
  </property>
  <property fmtid="{D5CDD505-2E9C-101B-9397-08002B2CF9AE}" pid="7" name="MSIP_Label_fc111285-cafa-4fc9-8a9a-bd902089b24f_ActionId">
    <vt:lpwstr>2fce2063-6e1e-45de-9b26-2bdc7d9a7bbd</vt:lpwstr>
  </property>
  <property fmtid="{D5CDD505-2E9C-101B-9397-08002B2CF9AE}" pid="8" name="MSIP_Label_fc111285-cafa-4fc9-8a9a-bd902089b24f_ContentBits">
    <vt:lpwstr>0</vt:lpwstr>
  </property>
</Properties>
</file>